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 id="2147483656" r:id="rId8"/>
    <p:sldMasterId id="214748365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Lst>
  <p:sldSz cy="5143500" cx="9144000"/>
  <p:notesSz cx="6858000" cy="9144000"/>
  <p:embeddedFontLst>
    <p:embeddedFont>
      <p:font typeface="Raleway"/>
      <p:regular r:id="rId47"/>
      <p:bold r:id="rId48"/>
      <p:italic r:id="rId49"/>
      <p:boldItalic r:id="rId50"/>
    </p:embeddedFont>
    <p:embeddedFont>
      <p:font typeface="Roboto"/>
      <p:regular r:id="rId51"/>
      <p:bold r:id="rId52"/>
      <p:italic r:id="rId53"/>
      <p:boldItalic r:id="rId54"/>
    </p:embeddedFont>
    <p:embeddedFont>
      <p:font typeface="Inconsolata"/>
      <p:regular r:id="rId55"/>
      <p:bold r:id="rId56"/>
    </p:embeddedFont>
    <p:embeddedFont>
      <p:font typeface="Poppins"/>
      <p:regular r:id="rId57"/>
      <p:bold r:id="rId58"/>
      <p:italic r:id="rId59"/>
      <p:boldItalic r:id="rId60"/>
    </p:embeddedFont>
    <p:embeddedFont>
      <p:font typeface="Helvetica Neue"/>
      <p:regular r:id="rId61"/>
      <p:bold r:id="rId62"/>
      <p:italic r:id="rId63"/>
      <p:boldItalic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69" roundtripDataSignature="AMtx7mii9myc6uujk1LnkiZ1KrsDm5bq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0.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2.xml"/><Relationship Id="rId66" Type="http://schemas.openxmlformats.org/officeDocument/2006/relationships/font" Target="fonts/RobotoMono-bold.fntdata"/><Relationship Id="rId21" Type="http://schemas.openxmlformats.org/officeDocument/2006/relationships/slide" Target="slides/slide11.xml"/><Relationship Id="rId65" Type="http://schemas.openxmlformats.org/officeDocument/2006/relationships/font" Target="fonts/RobotoMono-regular.fntdata"/><Relationship Id="rId24" Type="http://schemas.openxmlformats.org/officeDocument/2006/relationships/slide" Target="slides/slide14.xml"/><Relationship Id="rId68" Type="http://schemas.openxmlformats.org/officeDocument/2006/relationships/font" Target="fonts/RobotoMono-boldItalic.fntdata"/><Relationship Id="rId23" Type="http://schemas.openxmlformats.org/officeDocument/2006/relationships/slide" Target="slides/slide13.xml"/><Relationship Id="rId67" Type="http://schemas.openxmlformats.org/officeDocument/2006/relationships/font" Target="fonts/RobotoMono-italic.fntdata"/><Relationship Id="rId60" Type="http://schemas.openxmlformats.org/officeDocument/2006/relationships/font" Target="fonts/Poppins-boldItalic.fntdata"/><Relationship Id="rId26" Type="http://schemas.openxmlformats.org/officeDocument/2006/relationships/slide" Target="slides/slide16.xml"/><Relationship Id="rId25" Type="http://schemas.openxmlformats.org/officeDocument/2006/relationships/slide" Target="slides/slide15.xml"/><Relationship Id="rId69" Type="http://customschemas.google.com/relationships/presentationmetadata" Target="meta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regular.fntdata"/><Relationship Id="rId50" Type="http://schemas.openxmlformats.org/officeDocument/2006/relationships/font" Target="fonts/Raleway-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1.xml"/><Relationship Id="rId55" Type="http://schemas.openxmlformats.org/officeDocument/2006/relationships/font" Target="fonts/Inconsolata-regular.fntdata"/><Relationship Id="rId10" Type="http://schemas.openxmlformats.org/officeDocument/2006/relationships/notesMaster" Target="notesMasters/notesMaster1.xml"/><Relationship Id="rId54" Type="http://schemas.openxmlformats.org/officeDocument/2006/relationships/font" Target="fonts/Roboto-boldItalic.fntdata"/><Relationship Id="rId13" Type="http://schemas.openxmlformats.org/officeDocument/2006/relationships/slide" Target="slides/slide3.xml"/><Relationship Id="rId57" Type="http://schemas.openxmlformats.org/officeDocument/2006/relationships/font" Target="fonts/Poppins-regular.fntdata"/><Relationship Id="rId12" Type="http://schemas.openxmlformats.org/officeDocument/2006/relationships/slide" Target="slides/slide2.xml"/><Relationship Id="rId56" Type="http://schemas.openxmlformats.org/officeDocument/2006/relationships/font" Target="fonts/Inconsolata-bold.fntdata"/><Relationship Id="rId15" Type="http://schemas.openxmlformats.org/officeDocument/2006/relationships/slide" Target="slides/slide5.xml"/><Relationship Id="rId59" Type="http://schemas.openxmlformats.org/officeDocument/2006/relationships/font" Target="fonts/Poppins-italic.fntdata"/><Relationship Id="rId14" Type="http://schemas.openxmlformats.org/officeDocument/2006/relationships/slide" Target="slides/slide4.xml"/><Relationship Id="rId58" Type="http://schemas.openxmlformats.org/officeDocument/2006/relationships/font" Target="fonts/Poppins-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 name="Google Shape;4;n"/>
          <p:cNvSpPr/>
          <p:nvPr>
            <p:ph idx="2" type="sldImg"/>
          </p:nvPr>
        </p:nvSpPr>
        <p:spPr>
          <a:xfrm>
            <a:off x="1106487" y="812800"/>
            <a:ext cx="5343525"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 name="Google Shape;5;n"/>
          <p:cNvSpPr txBox="1"/>
          <p:nvPr>
            <p:ph idx="1" type="body"/>
          </p:nvPr>
        </p:nvSpPr>
        <p:spPr>
          <a:xfrm>
            <a:off x="755650" y="5078412"/>
            <a:ext cx="6046787" cy="48101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3" type="hdr"/>
          </p:nvPr>
        </p:nvSpPr>
        <p:spPr>
          <a:xfrm>
            <a:off x="0" y="0"/>
            <a:ext cx="3279775" cy="533400"/>
          </a:xfrm>
          <a:prstGeom prst="rect">
            <a:avLst/>
          </a:prstGeom>
          <a:noFill/>
          <a:ln>
            <a:noFill/>
          </a:ln>
        </p:spPr>
        <p:txBody>
          <a:bodyPr anchorCtr="0" anchor="t" bIns="0" lIns="0" spcFirstLastPara="1" rIns="0" wrap="square" tIns="0">
            <a:noAutofit/>
          </a:bodyPr>
          <a:lstStyle>
            <a:lvl1pPr lvl="0" marR="0" rtl="0" algn="l">
              <a:lnSpc>
                <a:spcPct val="95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0" type="dt"/>
          </p:nvPr>
        </p:nvSpPr>
        <p:spPr>
          <a:xfrm>
            <a:off x="4278312" y="0"/>
            <a:ext cx="3279775" cy="533400"/>
          </a:xfrm>
          <a:prstGeom prst="rect">
            <a:avLst/>
          </a:prstGeom>
          <a:noFill/>
          <a:ln>
            <a:noFill/>
          </a:ln>
        </p:spPr>
        <p:txBody>
          <a:bodyPr anchorCtr="0" anchor="t" bIns="0" lIns="0" spcFirstLastPara="1" rIns="0" wrap="square" tIns="0">
            <a:noAutofit/>
          </a:bodyPr>
          <a:lstStyle>
            <a:lvl1pPr lvl="0" marR="0" rtl="0" algn="r">
              <a:lnSpc>
                <a:spcPct val="95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1" type="ftr"/>
          </p:nvPr>
        </p:nvSpPr>
        <p:spPr>
          <a:xfrm>
            <a:off x="0" y="10156825"/>
            <a:ext cx="3279775" cy="5334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n"/>
          <p:cNvSpPr txBox="1"/>
          <p:nvPr>
            <p:ph idx="4"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9" name="Google Shape;1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Learning AMP is a great way to learn web development. </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You can make a site with a CMS, without any programming at all.</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You can use raw JS, CSS, and HTML, doing all the coding yourself or relying on external libraries.</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AMP is a middle ground. Most of the coding is done for you. It's not as flexible as raw JS/CSS/HTML, but more flexible than a CMS. We think it frees up your time to make the site you want!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5" name="Google Shape;2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To do this course, you should have a basic understanding of HTML and CSS.</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If  you are able to recognize HTML and CSS, and you can make minor edits to existing HTML and CSS, you are ready for this course!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You don't need to know JavaScript.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It’s our team’s first day building the website for Chico’s Cheese Bicycles Shop.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Chico has developed an amazing new bicycle made entirely of cheese!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He needs to get a website up quickly to handle orders and market products.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In this course, we will use an online code editor called Glitch.</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Though you don't have to, we recommend that you use Glitch to complete the course exercises.</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We've provided you the sample code and solutions for the exercises in Glitch repositories.</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If you choose another editor, you may still need to access the Glitch samples to copy the CSS and server code into your local solution.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Font typeface="Arial"/>
              <a:buNone/>
            </a:pPr>
            <a:r>
              <a:rPr lang="en-US" sz="1800">
                <a:latin typeface="Arial"/>
                <a:ea typeface="Arial"/>
                <a:cs typeface="Arial"/>
                <a:sym typeface="Arial"/>
              </a:rPr>
              <a:t>Now we'll learn about using Web Components - what it means to build a site this way.</a:t>
            </a:r>
            <a:endParaRPr/>
          </a:p>
        </p:txBody>
      </p:sp>
      <p:sp>
        <p:nvSpPr>
          <p:cNvPr id="230" name="Google Shape;230;p15:notes"/>
          <p:cNvSpPr/>
          <p:nvPr>
            <p:ph idx="2" type="sldImg"/>
          </p:nvPr>
        </p:nvSpPr>
        <p:spPr>
          <a:xfrm>
            <a:off x="381000" y="695325"/>
            <a:ext cx="6094412"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5" name="Google Shape;2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We’ve created an empty project for you in Glitch (the link is on the slide)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NOTE: Soon you will notice that Glitch names things with cute adjectives and nouns like “nosy-leech” here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The project contains images, server code (which you’ll need later), and an index file with a title and an image.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Open the project, and click the “Remix This” button located on the top right.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This will create a new project you can edit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If you get lost or have trouble, updated links to Glitch repos will be provided at the beginning and end of each course.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This will give you an opportunity to start with a clean version of the solution that you have developed to that point.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2" name="Google Shape;2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Now let’s try turning this basic HTML page into a valid AMP page.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To identify a site as an AMP site we need to first add special decoration to our </a:t>
            </a:r>
            <a:r>
              <a:rPr lang="en-US" sz="2000">
                <a:solidFill>
                  <a:srgbClr val="000000"/>
                </a:solidFill>
                <a:latin typeface="Courier New"/>
                <a:ea typeface="Courier New"/>
                <a:cs typeface="Courier New"/>
                <a:sym typeface="Courier New"/>
              </a:rPr>
              <a:t>html tag.</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If the html tag contains a ⚡ symbol or the word amp, tools like the AMP Validator and the AMP cache will treat our site as an AMP site.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In your Glitch project, add the ⚡ symbol to the html tag.</a:t>
            </a:r>
            <a:endParaRPr/>
          </a:p>
          <a:p>
            <a:pPr indent="-296862" lvl="0" marL="457200" rtl="0" algn="l">
              <a:lnSpc>
                <a:spcPct val="115000"/>
              </a:lnSpc>
              <a:spcBef>
                <a:spcPts val="100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Next, we’ll discuss how the AMP Validator points out changes we need to make for the site to be valid.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9" name="Google Shape;24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Arial"/>
              <a:buNone/>
            </a:pPr>
            <a:r>
              <a:rPr lang="en-US" sz="2000">
                <a:latin typeface="Arial"/>
                <a:ea typeface="Arial"/>
                <a:cs typeface="Arial"/>
                <a:sym typeface="Arial"/>
              </a:rPr>
              <a:t>Now we'll learn about using Web Components - what it means to build a site this way.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4" name="Google Shape;2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Almost all AMP components are run by at least some JavaScript.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For some AMP components, like </a:t>
            </a:r>
            <a:r>
              <a:rPr lang="en-US" sz="2000">
                <a:solidFill>
                  <a:srgbClr val="000000"/>
                </a:solidFill>
                <a:latin typeface="Courier New"/>
                <a:ea typeface="Courier New"/>
                <a:cs typeface="Courier New"/>
                <a:sym typeface="Courier New"/>
              </a:rPr>
              <a:t>&lt;amp-img&gt;</a:t>
            </a:r>
            <a:r>
              <a:rPr lang="en-US" sz="2000">
                <a:solidFill>
                  <a:srgbClr val="000000"/>
                </a:solidFill>
                <a:latin typeface="Roboto Mono"/>
                <a:ea typeface="Roboto Mono"/>
                <a:cs typeface="Roboto Mono"/>
                <a:sym typeface="Roboto Mono"/>
              </a:rPr>
              <a:t>, the JavaScript is built directly into the AMP runtime script. You included the AMP runtime script at the top of your page in the boilerplate.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For most AMP components, you’ll need to include a separate script tag, as shown in this example.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You only include the scripts you </a:t>
            </a:r>
            <a:r>
              <a:rPr b="1" lang="en-US" sz="2000">
                <a:solidFill>
                  <a:srgbClr val="000000"/>
                </a:solidFill>
                <a:latin typeface="Roboto Mono"/>
                <a:ea typeface="Roboto Mono"/>
                <a:cs typeface="Roboto Mono"/>
                <a:sym typeface="Roboto Mono"/>
              </a:rPr>
              <a:t>actually use</a:t>
            </a:r>
            <a:r>
              <a:rPr lang="en-US" sz="2000">
                <a:solidFill>
                  <a:srgbClr val="000000"/>
                </a:solidFill>
                <a:latin typeface="Roboto Mono"/>
                <a:ea typeface="Roboto Mono"/>
                <a:cs typeface="Roboto Mono"/>
                <a:sym typeface="Roboto Mono"/>
              </a:rPr>
              <a:t> in your site. Users will only have to download the code necessary to browse your page.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Less code means your site will load faster!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31941688a_0_3: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sz="1400"/>
          </a:p>
        </p:txBody>
      </p:sp>
      <p:sp>
        <p:nvSpPr>
          <p:cNvPr id="259" name="Google Shape;259;g931941688a_0_3: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g931941688a_0_3: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61" name="Google Shape;261;g931941688a_0_3: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6" name="Google Shape;2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&lt;amp-img&gt; is a built-in component. You don't need to load any additional JavaScript for it to work.</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The goal of &lt;amp-img&gt; is to improve on the standard HTML &lt;img&gt; tag.</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AMP makes you specify the size of all components in advance, and images are no exception. It wants to know the layout of the entire page in advance. That way, it can keep content from jumping around as elements load!</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AMP can also decide when to load images, or any components. It does lazy-loading, which means they aren't loaded until the user's about to see them. This makes webpages load much faster.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Now let's do this in our Cheese Bikes site!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To add the </a:t>
            </a:r>
            <a:r>
              <a:rPr lang="en-US" sz="2000">
                <a:solidFill>
                  <a:srgbClr val="000000"/>
                </a:solidFill>
                <a:latin typeface="Courier New"/>
                <a:ea typeface="Courier New"/>
                <a:cs typeface="Courier New"/>
                <a:sym typeface="Courier New"/>
              </a:rPr>
              <a:t>&lt;amp-img&gt; component,</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Replace the &lt;img&gt; tag with &lt;amp-img&gt; in your site.</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Give the image a width of 640 pixels and a height of 480 pixels.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2" name="Google Shape;2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Our webpage currently looks great on larger screens.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But if you check your site on a mobile device, or on your browser's mobile device simulator, you'll notice that the  image runs off the side of the screen.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To fix this, we'll use the </a:t>
            </a:r>
            <a:r>
              <a:rPr lang="en-US" sz="2000">
                <a:solidFill>
                  <a:srgbClr val="000000"/>
                </a:solidFill>
                <a:latin typeface="Courier New"/>
                <a:ea typeface="Courier New"/>
                <a:cs typeface="Courier New"/>
                <a:sym typeface="Courier New"/>
              </a:rPr>
              <a:t>layout property that's supported by most AMP components, including &lt;amp-img&gt;</a:t>
            </a:r>
            <a:r>
              <a:rPr lang="en-US" sz="2000">
                <a:solidFill>
                  <a:srgbClr val="000000"/>
                </a:solidFill>
                <a:latin typeface="Roboto Mono"/>
                <a:ea typeface="Roboto Mono"/>
                <a:cs typeface="Roboto Mono"/>
                <a:sym typeface="Roboto Mono"/>
              </a:rPr>
              <a: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We'll set this property to </a:t>
            </a:r>
            <a:r>
              <a:rPr lang="en-US" sz="2000">
                <a:solidFill>
                  <a:srgbClr val="000000"/>
                </a:solidFill>
                <a:latin typeface="Courier New"/>
                <a:ea typeface="Courier New"/>
                <a:cs typeface="Courier New"/>
                <a:sym typeface="Courier New"/>
              </a:rPr>
              <a:t>responsive. This makes the image automatically scale when the window resizes. The image will assume the dimensions of the parent container, all while respecting the original aspect ratio.</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In other words, as its container shrinks or expands, so will our image, while keeping the same ratio of width to height.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2" name="Google Shape;29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Let's look at some examples. Three components we might want to use in our site are </a:t>
            </a:r>
            <a:r>
              <a:rPr lang="en-US" sz="2000">
                <a:solidFill>
                  <a:srgbClr val="000000"/>
                </a:solidFill>
                <a:latin typeface="Courier New"/>
                <a:ea typeface="Courier New"/>
                <a:cs typeface="Courier New"/>
                <a:sym typeface="Courier New"/>
              </a:rPr>
              <a:t>&lt;amp-img&gt;</a:t>
            </a:r>
            <a:r>
              <a:rPr lang="en-US" sz="2000">
                <a:solidFill>
                  <a:srgbClr val="000000"/>
                </a:solidFill>
                <a:latin typeface="Roboto Mono"/>
                <a:ea typeface="Roboto Mono"/>
                <a:cs typeface="Roboto Mono"/>
                <a:sym typeface="Roboto Mono"/>
              </a:rPr>
              <a:t>, </a:t>
            </a:r>
            <a:r>
              <a:rPr lang="en-US" sz="2000">
                <a:solidFill>
                  <a:srgbClr val="000000"/>
                </a:solidFill>
                <a:latin typeface="Courier New"/>
                <a:ea typeface="Courier New"/>
                <a:cs typeface="Courier New"/>
                <a:sym typeface="Courier New"/>
              </a:rPr>
              <a:t>&lt;amp-twitter&gt;, and &lt;amp-youtube&gt;.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Here's an example of &lt;amp-img&gt;</a:t>
            </a:r>
            <a:r>
              <a:rPr lang="en-US" sz="2000">
                <a:solidFill>
                  <a:srgbClr val="000000"/>
                </a:solidFill>
                <a:latin typeface="Roboto Mono"/>
                <a:ea typeface="Roboto Mono"/>
                <a:cs typeface="Roboto Mono"/>
                <a:sym typeface="Roboto Mono"/>
              </a:rPr>
              <a: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AMP requires us to specify the dimensions of the image and the source URL for the image.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Specifying that the layout is responsive will make the image fill the parent container.</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Roboto Mono"/>
                <a:ea typeface="Roboto Mono"/>
                <a:cs typeface="Roboto Mono"/>
                <a:sym typeface="Roboto Mono"/>
              </a:rPr>
              <a:t>Almost all AMP components are run by at least some JavaScript. For </a:t>
            </a:r>
            <a:r>
              <a:rPr lang="en-US" sz="2000">
                <a:solidFill>
                  <a:srgbClr val="000000"/>
                </a:solidFill>
                <a:latin typeface="Courier New"/>
                <a:ea typeface="Courier New"/>
                <a:cs typeface="Courier New"/>
                <a:sym typeface="Courier New"/>
              </a:rPr>
              <a:t>&lt;amp-img&gt;, the JavaScript is built directly into the AMP runtime script you included at the top of your page in the boilerplate. But for most AMP components, you’ll need to include a separate script tag. This way, users only have to download the code your page needs. Less code means your site loads more quickly!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0" name="Google Shape;3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Here's an example of </a:t>
            </a:r>
            <a:r>
              <a:rPr lang="en-US" sz="2000">
                <a:solidFill>
                  <a:srgbClr val="000000"/>
                </a:solidFill>
                <a:latin typeface="Courier New"/>
                <a:ea typeface="Courier New"/>
                <a:cs typeface="Courier New"/>
                <a:sym typeface="Courier New"/>
              </a:rPr>
              <a:t>&lt;amp-twitter&gt;</a:t>
            </a:r>
            <a:r>
              <a:rPr lang="en-US" sz="2000">
                <a:solidFill>
                  <a:srgbClr val="000000"/>
                </a:solidFill>
                <a:latin typeface="Roboto Mono"/>
                <a:ea typeface="Roboto Mono"/>
                <a:cs typeface="Roboto Mono"/>
                <a:sym typeface="Roboto Mono"/>
              </a:rPr>
              <a: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&lt;amp-twitter&gt; is an extended AMP component, which means you need to include its JavaScript.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Again, you specify the dimensions and the layout type. You then provide the tweet ID - and that's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8" name="Google Shape;3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Finally, here's an example of </a:t>
            </a:r>
            <a:r>
              <a:rPr lang="en-US" sz="2000">
                <a:solidFill>
                  <a:srgbClr val="000000"/>
                </a:solidFill>
                <a:latin typeface="Courier New"/>
                <a:ea typeface="Courier New"/>
                <a:cs typeface="Courier New"/>
                <a:sym typeface="Courier New"/>
              </a:rPr>
              <a:t>&lt;amp-youtube&gt;. Like &lt;amp-twitter&gt;, you specify the dimensions, the layout type, and the video ID. You include its JavaScript. And you're done!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6" name="Google Shape;31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In exercise 3, we'll learn to use our first AMP component: </a:t>
            </a:r>
            <a:r>
              <a:rPr lang="en-US" sz="2000">
                <a:solidFill>
                  <a:srgbClr val="000000"/>
                </a:solidFill>
                <a:latin typeface="Courier New"/>
                <a:ea typeface="Courier New"/>
                <a:cs typeface="Courier New"/>
                <a:sym typeface="Courier New"/>
              </a:rPr>
              <a:t>&lt;amp-img&gt;!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1" name="Google Shape;32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In this exercise we will fix the </a:t>
            </a:r>
            <a:r>
              <a:rPr lang="en-US" sz="2000">
                <a:solidFill>
                  <a:srgbClr val="000000"/>
                </a:solidFill>
                <a:latin typeface="Courier New"/>
                <a:ea typeface="Courier New"/>
                <a:cs typeface="Courier New"/>
                <a:sym typeface="Courier New"/>
              </a:rPr>
              <a:t>&lt;img&gt; tag validation error on our site.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We'll get to use our first AMP component.</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Courier New"/>
                <a:ea typeface="Courier New"/>
                <a:cs typeface="Courier New"/>
                <a:sym typeface="Courier New"/>
              </a:rPr>
              <a:t>And we'll also learn how certain AMP components replace corresponding HTML tags.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31941688a_0_10: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sz="1400"/>
          </a:p>
        </p:txBody>
      </p:sp>
      <p:sp>
        <p:nvSpPr>
          <p:cNvPr id="327" name="Google Shape;327;g931941688a_0_1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g931941688a_0_10: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9" name="Google Shape;329;g931941688a_0_10: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31941688a_0_18: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sz="1400"/>
          </a:p>
        </p:txBody>
      </p:sp>
      <p:sp>
        <p:nvSpPr>
          <p:cNvPr id="336" name="Google Shape;336;g931941688a_0_18: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931941688a_0_18: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38" name="Google Shape;338;g931941688a_0_18: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When websites are developed only for the fastest connections and the fastest devices, the experience of many users suffers.</a:t>
            </a:r>
            <a:endParaRPr/>
          </a:p>
          <a:p>
            <a:pPr indent="-296862" lvl="0" marL="457200" rtl="0" algn="l">
              <a:lnSpc>
                <a:spcPct val="115000"/>
              </a:lnSpc>
              <a:spcBef>
                <a:spcPts val="0"/>
              </a:spcBef>
              <a:spcAft>
                <a:spcPts val="0"/>
              </a:spcAft>
              <a:buSzPts val="2000"/>
              <a:buNone/>
            </a:pPr>
            <a:r>
              <a:t/>
            </a:r>
            <a:endParaRPr sz="20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2000">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31941688a_0_29: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sz="1400"/>
          </a:p>
        </p:txBody>
      </p:sp>
      <p:sp>
        <p:nvSpPr>
          <p:cNvPr id="345" name="Google Shape;345;g931941688a_0_29: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931941688a_0_29: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47" name="Google Shape;347;g931941688a_0_29: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31941688a_0_41: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sz="1400"/>
          </a:p>
        </p:txBody>
      </p:sp>
      <p:sp>
        <p:nvSpPr>
          <p:cNvPr id="355" name="Google Shape;355;g931941688a_0_41: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g931941688a_0_41: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57" name="Google Shape;357;g931941688a_0_41: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31941688a_0_61: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fld id="{00000000-1234-1234-1234-123412341234}" type="slidenum">
              <a:rPr lang="en-US"/>
              <a:t>‹#›</a:t>
            </a:fld>
            <a:endParaRPr sz="1400"/>
          </a:p>
        </p:txBody>
      </p:sp>
      <p:sp>
        <p:nvSpPr>
          <p:cNvPr id="364" name="Google Shape;364;g931941688a_0_61: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g931941688a_0_61: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66" name="Google Shape;366;g931941688a_0_61: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31941688a_0_72: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fld id="{00000000-1234-1234-1234-123412341234}" type="slidenum">
              <a:rPr lang="en-US"/>
              <a:t>‹#›</a:t>
            </a:fld>
            <a:endParaRPr sz="1400"/>
          </a:p>
        </p:txBody>
      </p:sp>
      <p:sp>
        <p:nvSpPr>
          <p:cNvPr id="373" name="Google Shape;373;g931941688a_0_72: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931941688a_0_72: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75" name="Google Shape;375;g931941688a_0_72: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31941688a_0_84:notes"/>
          <p:cNvSpPr txBox="1"/>
          <p:nvPr>
            <p:ph idx="12"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fld id="{00000000-1234-1234-1234-123412341234}" type="slidenum">
              <a:rPr lang="en-US"/>
              <a:t>‹#›</a:t>
            </a:fld>
            <a:endParaRPr sz="1400"/>
          </a:p>
        </p:txBody>
      </p:sp>
      <p:sp>
        <p:nvSpPr>
          <p:cNvPr id="381" name="Google Shape;381;g931941688a_0_84: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g931941688a_0_84:notes"/>
          <p:cNvSpPr txBox="1"/>
          <p:nvPr>
            <p:ph idx="1" type="body"/>
          </p:nvPr>
        </p:nvSpPr>
        <p:spPr>
          <a:xfrm>
            <a:off x="755650" y="5078412"/>
            <a:ext cx="6046800" cy="481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83" name="Google Shape;383;g931941688a_0_84:notes"/>
          <p:cNvSpPr txBox="1"/>
          <p:nvPr>
            <p:ph idx="3" type="sldNum"/>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0" name="Google Shape;3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Our marketing team at Chico’s Cheese Bikes has released a video of a cheese bike being constructed.</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They'd like to add this video to our site.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31941688a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5" name="Google Shape;395;g931941688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Our marketing team at Chico’s Cheese Bikes has released a video of a cheese bike being constructed.</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They'd like to add this video to our site.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Sites load slowly.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Pages take too long to become responsive.</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And as images and ads load in, content suddenly gets displaced.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 name="Google Shape;1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AMP is a web components library that enforces best practices for the Web.</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It makes it easier to build performant, accessible, and responsive websites. </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The library also frees developers to focus on features, and on bringing value to users.</a:t>
            </a:r>
            <a:endParaRPr/>
          </a:p>
          <a:p>
            <a:pPr indent="-296862" lvl="0" marL="4572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We like AMP as educators because it makes it easy for developers to do the right thing.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6862" lvl="0" marL="45720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Let’s look at how AMP improves web performance.</a:t>
            </a:r>
            <a:endParaRPr/>
          </a:p>
          <a:p>
            <a:pPr indent="-296862" lvl="0" marL="457200" rtl="0" algn="l">
              <a:lnSpc>
                <a:spcPct val="115000"/>
              </a:lnSpc>
              <a:spcBef>
                <a:spcPts val="1000"/>
              </a:spcBef>
              <a:spcAft>
                <a:spcPts val="0"/>
              </a:spcAft>
              <a:buClr>
                <a:srgbClr val="000000"/>
              </a:buClr>
              <a:buSzPts val="2000"/>
              <a:buFont typeface="Arial"/>
              <a:buChar char="●"/>
            </a:pPr>
            <a:r>
              <a:rPr lang="en-US" sz="2000">
                <a:solidFill>
                  <a:srgbClr val="000000"/>
                </a:solidFill>
                <a:latin typeface="Arial"/>
                <a:ea typeface="Arial"/>
                <a:cs typeface="Arial"/>
                <a:sym typeface="Arial"/>
              </a:rPr>
              <a:t>1. AMP extends HTML. </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It adds new HTML tags for common modern website features, like slide-out navigation menus, video players, image carousels, and so on.</a:t>
            </a:r>
            <a:endParaRPr/>
          </a:p>
          <a:p>
            <a:pPr indent="-296862"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2. AMP reduces the amount of JavaScript used on websites. </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It places restrictions on where and how JavaScript should be used.</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AMP components provide much of the functionality that developers use JavaScript for in the first place.</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When there's less JavaScript, site performance improves drastically, especially on mobile devices. </a:t>
            </a:r>
            <a:endParaRPr/>
          </a:p>
          <a:p>
            <a:pPr indent="-296862"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3. The AMP Validator points out issues that affect site accessibility and performance. This makes it easier to resolve them.</a:t>
            </a:r>
            <a:endParaRPr/>
          </a:p>
          <a:p>
            <a:pPr indent="-296862"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4. One of the greatest benefits of AMP is - AMP pages are cached.</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Companies like Google and Microsoft have created caches that store validated AMP pages.</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These caches apply powerful performance optimizations to site content.</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Cached AMP pages are integrated with search engines.</a:t>
            </a:r>
            <a:endParaRPr/>
          </a:p>
          <a:p>
            <a:pPr indent="-296862" lvl="1" marL="914400" rtl="0" algn="l">
              <a:lnSpc>
                <a:spcPct val="115000"/>
              </a:lnSpc>
              <a:spcBef>
                <a:spcPts val="0"/>
              </a:spcBef>
              <a:spcAft>
                <a:spcPts val="0"/>
              </a:spcAft>
              <a:buClr>
                <a:srgbClr val="000000"/>
              </a:buClr>
              <a:buSzPts val="2000"/>
              <a:buFont typeface="Noto Sans Symbols"/>
              <a:buChar char="🌕"/>
            </a:pPr>
            <a:r>
              <a:rPr lang="en-US" sz="2000">
                <a:solidFill>
                  <a:srgbClr val="000000"/>
                </a:solidFill>
                <a:latin typeface="Arial"/>
                <a:ea typeface="Arial"/>
                <a:cs typeface="Arial"/>
                <a:sym typeface="Arial"/>
              </a:rPr>
              <a:t>Thus your site can be accessed from search results in a couple of seconds or even less.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So, briefly, what is AMP?</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AMP is essentially a web components library.</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It adds new tags to HTML.</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These are run by small bits of AMP's JavaScript.</a:t>
            </a:r>
            <a:endParaRPr/>
          </a:p>
          <a:p>
            <a:pPr indent="0" lvl="0" marL="0" rtl="0" algn="l">
              <a:lnSpc>
                <a:spcPct val="115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AMP discourages you from writing your own JavaScript except for small expressions or in a Web Worker.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US" sz="1100">
                <a:latin typeface="Arial"/>
                <a:ea typeface="Arial"/>
                <a:cs typeface="Arial"/>
                <a:sym typeface="Arial"/>
              </a:rPr>
              <a:t>Here's what AMP looks like. See, it's just HTML. Except that this &lt;amp-youtube&gt; is a tag added by AMP. Instead of embedding or writing JavaScript, you simply use this tag.</a:t>
            </a:r>
            <a:endParaRPr/>
          </a:p>
          <a:p>
            <a:pPr indent="0" lvl="0" marL="0" rtl="0" algn="l">
              <a:lnSpc>
                <a:spcPct val="100000"/>
              </a:lnSpc>
              <a:spcBef>
                <a:spcPts val="0"/>
              </a:spcBef>
              <a:spcAft>
                <a:spcPts val="0"/>
              </a:spcAft>
              <a:buSzPts val="1100"/>
              <a:buFont typeface="Arial"/>
              <a:buNone/>
            </a:pPr>
            <a:r>
              <a:rPr lang="en-US" sz="1100">
                <a:latin typeface="Arial"/>
                <a:ea typeface="Arial"/>
                <a:cs typeface="Arial"/>
                <a:sym typeface="Arial"/>
              </a:rPr>
              <a:t>You can specify the layout type to be responsive, so that the video shrinks or grows with its container.</a:t>
            </a:r>
            <a:endParaRPr/>
          </a:p>
          <a:p>
            <a:pPr indent="0" lvl="0" marL="0" rtl="0" algn="l">
              <a:lnSpc>
                <a:spcPct val="100000"/>
              </a:lnSpc>
              <a:spcBef>
                <a:spcPts val="0"/>
              </a:spcBef>
              <a:spcAft>
                <a:spcPts val="0"/>
              </a:spcAft>
              <a:buSzPts val="1100"/>
              <a:buFont typeface="Arial"/>
              <a:buNone/>
            </a:pPr>
            <a:r>
              <a:rPr lang="en-US" sz="1100">
                <a:latin typeface="Arial"/>
                <a:ea typeface="Arial"/>
                <a:cs typeface="Arial"/>
                <a:sym typeface="Arial"/>
              </a:rPr>
              <a:t>You also specify the width and height. AMP reserves space for every object in advance, so that when a video, image, ad, or whatever loads, it simply pops into that space. Content around it won't move, and layout is stable.</a:t>
            </a:r>
            <a:endParaRPr/>
          </a:p>
          <a:p>
            <a:pPr indent="0" lvl="0" marL="0" rtl="0" algn="l">
              <a:lnSpc>
                <a:spcPct val="100000"/>
              </a:lnSpc>
              <a:spcBef>
                <a:spcPts val="0"/>
              </a:spcBef>
              <a:spcAft>
                <a:spcPts val="0"/>
              </a:spcAft>
              <a:buSzPts val="1100"/>
              <a:buFont typeface="Arial"/>
              <a:buNone/>
            </a:pPr>
            <a:r>
              <a:rPr lang="en-US" sz="1100">
                <a:latin typeface="Arial"/>
                <a:ea typeface="Arial"/>
                <a:cs typeface="Arial"/>
                <a:sym typeface="Arial"/>
              </a:rPr>
              <a:t>And you specify the ID of the video. And, hey - it's a YouTube embed!</a:t>
            </a:r>
            <a:endParaRPr/>
          </a:p>
        </p:txBody>
      </p:sp>
      <p:sp>
        <p:nvSpPr>
          <p:cNvPr id="194" name="Google Shape;19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5" name="Shape 15"/>
        <p:cNvGrpSpPr/>
        <p:nvPr/>
      </p:nvGrpSpPr>
      <p:grpSpPr>
        <a:xfrm>
          <a:off x="0" y="0"/>
          <a:ext cx="0" cy="0"/>
          <a:chOff x="0" y="0"/>
          <a:chExt cx="0" cy="0"/>
        </a:xfrm>
      </p:grpSpPr>
      <p:sp>
        <p:nvSpPr>
          <p:cNvPr id="16" name="Google Shape;16;p92"/>
          <p:cNvSpPr txBox="1"/>
          <p:nvPr>
            <p:ph type="title"/>
          </p:nvPr>
        </p:nvSpPr>
        <p:spPr>
          <a:xfrm>
            <a:off x="654050" y="412750"/>
            <a:ext cx="8393112" cy="706437"/>
          </a:xfrm>
          <a:prstGeom prst="rect">
            <a:avLst/>
          </a:prstGeom>
          <a:noFill/>
          <a:ln>
            <a:noFill/>
          </a:ln>
        </p:spPr>
        <p:txBody>
          <a:bodyPr anchorCtr="0" anchor="t" bIns="91425" lIns="91425" spcFirstLastPara="1" rIns="91425" wrap="square" tIns="91425">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17" name="Google Shape;17;p92"/>
          <p:cNvSpPr txBox="1"/>
          <p:nvPr>
            <p:ph idx="1" type="body"/>
          </p:nvPr>
        </p:nvSpPr>
        <p:spPr>
          <a:xfrm>
            <a:off x="536575" y="1279525"/>
            <a:ext cx="8393112" cy="3305175"/>
          </a:xfrm>
          <a:prstGeom prst="rect">
            <a:avLst/>
          </a:prstGeom>
          <a:noFill/>
          <a:ln>
            <a:noFill/>
          </a:ln>
        </p:spPr>
        <p:txBody>
          <a:bodyPr anchorCtr="0" anchor="t" bIns="91425" lIns="91425" spcFirstLastPara="1" rIns="91425" wrap="square" tIns="91425">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00"/>
              </a:spcBef>
              <a:spcAft>
                <a:spcPts val="0"/>
              </a:spcAft>
              <a:buSzPts val="1400"/>
              <a:buNone/>
              <a:defRPr/>
            </a:lvl2pPr>
            <a:lvl3pPr indent="-228600" lvl="2" marL="1371600" algn="l">
              <a:lnSpc>
                <a:spcPct val="93000"/>
              </a:lnSpc>
              <a:spcBef>
                <a:spcPts val="1100"/>
              </a:spcBef>
              <a:spcAft>
                <a:spcPts val="0"/>
              </a:spcAft>
              <a:buSzPts val="1400"/>
              <a:buNone/>
              <a:defRPr/>
            </a:lvl3pPr>
            <a:lvl4pPr indent="-228600" lvl="3" marL="1828800" algn="l">
              <a:lnSpc>
                <a:spcPct val="93000"/>
              </a:lnSpc>
              <a:spcBef>
                <a:spcPts val="800"/>
              </a:spcBef>
              <a:spcAft>
                <a:spcPts val="0"/>
              </a:spcAft>
              <a:buSzPts val="1400"/>
              <a:buNone/>
              <a:defRPr/>
            </a:lvl4pPr>
            <a:lvl5pPr indent="-228600" lvl="4" marL="2286000" algn="l">
              <a:lnSpc>
                <a:spcPct val="93000"/>
              </a:lnSpc>
              <a:spcBef>
                <a:spcPts val="500"/>
              </a:spcBef>
              <a:spcAft>
                <a:spcPts val="0"/>
              </a:spcAft>
              <a:buSzPts val="1400"/>
              <a:buNone/>
              <a:defRPr/>
            </a:lvl5pPr>
            <a:lvl6pPr indent="-228600" lvl="5" marL="2743200" algn="l">
              <a:lnSpc>
                <a:spcPct val="93000"/>
              </a:lnSpc>
              <a:spcBef>
                <a:spcPts val="200"/>
              </a:spcBef>
              <a:spcAft>
                <a:spcPts val="0"/>
              </a:spcAft>
              <a:buSzPts val="1400"/>
              <a:buNone/>
              <a:defRPr/>
            </a:lvl6pPr>
            <a:lvl7pPr indent="-228600" lvl="6" marL="3200400" algn="l">
              <a:lnSpc>
                <a:spcPct val="93000"/>
              </a:lnSpc>
              <a:spcBef>
                <a:spcPts val="200"/>
              </a:spcBef>
              <a:spcAft>
                <a:spcPts val="0"/>
              </a:spcAft>
              <a:buSzPts val="1400"/>
              <a:buNone/>
              <a:defRPr/>
            </a:lvl7pPr>
            <a:lvl8pPr indent="-228600" lvl="7" marL="3657600" algn="l">
              <a:lnSpc>
                <a:spcPct val="93000"/>
              </a:lnSpc>
              <a:spcBef>
                <a:spcPts val="200"/>
              </a:spcBef>
              <a:spcAft>
                <a:spcPts val="0"/>
              </a:spcAft>
              <a:buSzPts val="1400"/>
              <a:buNone/>
              <a:defRPr/>
            </a:lvl8pPr>
            <a:lvl9pPr indent="-228600" lvl="8" marL="4114800" algn="l">
              <a:lnSpc>
                <a:spcPct val="93000"/>
              </a:lnSpc>
              <a:spcBef>
                <a:spcPts val="200"/>
              </a:spcBef>
              <a:spcAft>
                <a:spcPts val="200"/>
              </a:spcAft>
              <a:buSzPts val="1400"/>
              <a:buNone/>
              <a:defRPr/>
            </a:lvl9pPr>
          </a:lstStyle>
          <a:p/>
        </p:txBody>
      </p:sp>
      <p:sp>
        <p:nvSpPr>
          <p:cNvPr id="18" name="Google Shape;18;p9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9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9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9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9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9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9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9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9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9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p9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9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0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 name="Google Shape;53;p10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0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10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10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6.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 name="Shape 10"/>
        <p:cNvGrpSpPr/>
        <p:nvPr/>
      </p:nvGrpSpPr>
      <p:grpSpPr>
        <a:xfrm>
          <a:off x="0" y="0"/>
          <a:ext cx="0" cy="0"/>
          <a:chOff x="0" y="0"/>
          <a:chExt cx="0" cy="0"/>
        </a:xfrm>
      </p:grpSpPr>
      <p:pic>
        <p:nvPicPr>
          <p:cNvPr id="11" name="Google Shape;11;p91"/>
          <p:cNvPicPr preferRelativeResize="0"/>
          <p:nvPr/>
        </p:nvPicPr>
        <p:blipFill rotWithShape="1">
          <a:blip r:embed="rId1">
            <a:alphaModFix/>
          </a:blip>
          <a:srcRect b="0" l="0" r="0" t="0"/>
          <a:stretch/>
        </p:blipFill>
        <p:spPr>
          <a:xfrm>
            <a:off x="-23812" y="-11112"/>
            <a:ext cx="9244012" cy="5199062"/>
          </a:xfrm>
          <a:prstGeom prst="rect">
            <a:avLst/>
          </a:prstGeom>
          <a:noFill/>
          <a:ln>
            <a:noFill/>
          </a:ln>
        </p:spPr>
      </p:pic>
      <p:sp>
        <p:nvSpPr>
          <p:cNvPr id="12" name="Google Shape;12;p91"/>
          <p:cNvSpPr/>
          <p:nvPr/>
        </p:nvSpPr>
        <p:spPr>
          <a:xfrm>
            <a:off x="206375" y="214312"/>
            <a:ext cx="8796337" cy="47529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 name="Google Shape;13;p91"/>
          <p:cNvSpPr txBox="1"/>
          <p:nvPr>
            <p:ph type="title"/>
          </p:nvPr>
        </p:nvSpPr>
        <p:spPr>
          <a:xfrm>
            <a:off x="654050" y="412750"/>
            <a:ext cx="8393112" cy="706437"/>
          </a:xfrm>
          <a:prstGeom prst="rect">
            <a:avLst/>
          </a:prstGeom>
          <a:noFill/>
          <a:ln>
            <a:noFill/>
          </a:ln>
        </p:spPr>
        <p:txBody>
          <a:bodyPr anchorCtr="0" anchor="t" bIns="91425" lIns="91425" spcFirstLastPara="1" rIns="91425" wrap="square" tIns="91425">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91"/>
          <p:cNvSpPr txBox="1"/>
          <p:nvPr>
            <p:ph idx="1" type="body"/>
          </p:nvPr>
        </p:nvSpPr>
        <p:spPr>
          <a:xfrm>
            <a:off x="536575" y="1279525"/>
            <a:ext cx="8393112" cy="330517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CC0"/>
            </a:gs>
            <a:gs pos="100000">
              <a:srgbClr val="005AF0"/>
            </a:gs>
          </a:gsLst>
          <a:lin ang="8100000" scaled="0"/>
        </a:gradFill>
      </p:bgPr>
    </p:bg>
    <p:spTree>
      <p:nvGrpSpPr>
        <p:cNvPr id="21" name="Shape 21"/>
        <p:cNvGrpSpPr/>
        <p:nvPr/>
      </p:nvGrpSpPr>
      <p:grpSpPr>
        <a:xfrm>
          <a:off x="0" y="0"/>
          <a:ext cx="0" cy="0"/>
          <a:chOff x="0" y="0"/>
          <a:chExt cx="0" cy="0"/>
        </a:xfrm>
      </p:grpSpPr>
      <p:sp>
        <p:nvSpPr>
          <p:cNvPr id="22" name="Google Shape;22;p93"/>
          <p:cNvSpPr txBox="1"/>
          <p:nvPr>
            <p:ph type="title"/>
          </p:nvPr>
        </p:nvSpPr>
        <p:spPr>
          <a:xfrm>
            <a:off x="671512" y="1657350"/>
            <a:ext cx="4265612" cy="1593850"/>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93"/>
          <p:cNvSpPr txBox="1"/>
          <p:nvPr>
            <p:ph idx="1" type="body"/>
          </p:nvPr>
        </p:nvSpPr>
        <p:spPr>
          <a:xfrm>
            <a:off x="457200" y="1203325"/>
            <a:ext cx="8228012" cy="3392487"/>
          </a:xfrm>
          <a:prstGeom prst="rect">
            <a:avLst/>
          </a:prstGeom>
          <a:noFill/>
          <a:ln>
            <a:noFill/>
          </a:ln>
        </p:spPr>
        <p:txBody>
          <a:bodyPr anchorCtr="0" anchor="t" bIns="0" lIns="0" spcFirstLastPara="1" rIns="0" wrap="square" tIns="123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 name="Shape 28"/>
        <p:cNvGrpSpPr/>
        <p:nvPr/>
      </p:nvGrpSpPr>
      <p:grpSpPr>
        <a:xfrm>
          <a:off x="0" y="0"/>
          <a:ext cx="0" cy="0"/>
          <a:chOff x="0" y="0"/>
          <a:chExt cx="0" cy="0"/>
        </a:xfrm>
      </p:grpSpPr>
      <p:pic>
        <p:nvPicPr>
          <p:cNvPr id="29" name="Google Shape;29;p95"/>
          <p:cNvPicPr preferRelativeResize="0"/>
          <p:nvPr/>
        </p:nvPicPr>
        <p:blipFill rotWithShape="1">
          <a:blip r:embed="rId1">
            <a:alphaModFix/>
          </a:blip>
          <a:srcRect b="0" l="0" r="0" t="0"/>
          <a:stretch/>
        </p:blipFill>
        <p:spPr>
          <a:xfrm>
            <a:off x="-23812" y="-11112"/>
            <a:ext cx="9244012" cy="5199062"/>
          </a:xfrm>
          <a:prstGeom prst="rect">
            <a:avLst/>
          </a:prstGeom>
          <a:noFill/>
          <a:ln>
            <a:noFill/>
          </a:ln>
        </p:spPr>
      </p:pic>
      <p:pic>
        <p:nvPicPr>
          <p:cNvPr id="30" name="Google Shape;30;p95"/>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31" name="Google Shape;31;p95"/>
          <p:cNvSpPr txBox="1"/>
          <p:nvPr>
            <p:ph type="title"/>
          </p:nvPr>
        </p:nvSpPr>
        <p:spPr>
          <a:xfrm>
            <a:off x="2108200" y="1581150"/>
            <a:ext cx="4926012" cy="1981200"/>
          </a:xfrm>
          <a:prstGeom prst="rect">
            <a:avLst/>
          </a:prstGeom>
          <a:noFill/>
          <a:ln>
            <a:noFill/>
          </a:ln>
        </p:spPr>
        <p:txBody>
          <a:bodyPr anchorCtr="0" anchor="ctr" bIns="91425" lIns="91425" spcFirstLastPara="1" rIns="91425" wrap="square" tIns="91425">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95"/>
          <p:cNvSpPr txBox="1"/>
          <p:nvPr>
            <p:ph idx="1" type="body"/>
          </p:nvPr>
        </p:nvSpPr>
        <p:spPr>
          <a:xfrm>
            <a:off x="457200" y="1203325"/>
            <a:ext cx="8228012" cy="3392487"/>
          </a:xfrm>
          <a:prstGeom prst="rect">
            <a:avLst/>
          </a:prstGeom>
          <a:noFill/>
          <a:ln>
            <a:noFill/>
          </a:ln>
        </p:spPr>
        <p:txBody>
          <a:bodyPr anchorCtr="0" anchor="t" bIns="0" lIns="0" spcFirstLastPara="1" rIns="0" wrap="square" tIns="123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 name="Shape 37"/>
        <p:cNvGrpSpPr/>
        <p:nvPr/>
      </p:nvGrpSpPr>
      <p:grpSpPr>
        <a:xfrm>
          <a:off x="0" y="0"/>
          <a:ext cx="0" cy="0"/>
          <a:chOff x="0" y="0"/>
          <a:chExt cx="0" cy="0"/>
        </a:xfrm>
      </p:grpSpPr>
      <p:pic>
        <p:nvPicPr>
          <p:cNvPr id="38" name="Google Shape;38;p97"/>
          <p:cNvPicPr preferRelativeResize="0"/>
          <p:nvPr/>
        </p:nvPicPr>
        <p:blipFill rotWithShape="1">
          <a:blip r:embed="rId1">
            <a:alphaModFix/>
          </a:blip>
          <a:srcRect b="0" l="0" r="0" t="0"/>
          <a:stretch/>
        </p:blipFill>
        <p:spPr>
          <a:xfrm>
            <a:off x="-23812" y="-11112"/>
            <a:ext cx="9244012" cy="5199062"/>
          </a:xfrm>
          <a:prstGeom prst="rect">
            <a:avLst/>
          </a:prstGeom>
          <a:noFill/>
          <a:ln>
            <a:noFill/>
          </a:ln>
        </p:spPr>
      </p:pic>
      <p:sp>
        <p:nvSpPr>
          <p:cNvPr id="39" name="Google Shape;39;p97"/>
          <p:cNvSpPr/>
          <p:nvPr/>
        </p:nvSpPr>
        <p:spPr>
          <a:xfrm>
            <a:off x="0" y="0"/>
            <a:ext cx="9144000" cy="52387"/>
          </a:xfrm>
          <a:prstGeom prst="rect">
            <a:avLst/>
          </a:prstGeom>
          <a:solidFill>
            <a:srgbClr val="1C79C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 name="Google Shape;40;p97"/>
          <p:cNvSpPr txBox="1"/>
          <p:nvPr>
            <p:ph type="title"/>
          </p:nvPr>
        </p:nvSpPr>
        <p:spPr>
          <a:xfrm>
            <a:off x="457200" y="204787"/>
            <a:ext cx="8228012" cy="857250"/>
          </a:xfrm>
          <a:prstGeom prst="rect">
            <a:avLst/>
          </a:prstGeom>
          <a:noFill/>
          <a:ln>
            <a:noFill/>
          </a:ln>
        </p:spPr>
        <p:txBody>
          <a:bodyPr anchorCtr="0" anchor="ctr" bIns="0" lIns="0" spcFirstLastPara="1" rIns="0" wrap="square" tIns="0">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97"/>
          <p:cNvSpPr txBox="1"/>
          <p:nvPr>
            <p:ph idx="1" type="body"/>
          </p:nvPr>
        </p:nvSpPr>
        <p:spPr>
          <a:xfrm>
            <a:off x="457200" y="1203325"/>
            <a:ext cx="8228012" cy="3392487"/>
          </a:xfrm>
          <a:prstGeom prst="rect">
            <a:avLst/>
          </a:prstGeom>
          <a:noFill/>
          <a:ln>
            <a:noFill/>
          </a:ln>
        </p:spPr>
        <p:txBody>
          <a:bodyPr anchorCtr="0" anchor="t" bIns="0" lIns="0" spcFirstLastPara="1" rIns="0" wrap="square" tIns="123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 name="Shape 46"/>
        <p:cNvGrpSpPr/>
        <p:nvPr/>
      </p:nvGrpSpPr>
      <p:grpSpPr>
        <a:xfrm>
          <a:off x="0" y="0"/>
          <a:ext cx="0" cy="0"/>
          <a:chOff x="0" y="0"/>
          <a:chExt cx="0" cy="0"/>
        </a:xfrm>
      </p:grpSpPr>
      <p:sp>
        <p:nvSpPr>
          <p:cNvPr id="47" name="Google Shape;47;p99"/>
          <p:cNvSpPr/>
          <p:nvPr/>
        </p:nvSpPr>
        <p:spPr>
          <a:xfrm>
            <a:off x="0" y="0"/>
            <a:ext cx="9144000" cy="52387"/>
          </a:xfrm>
          <a:prstGeom prst="rect">
            <a:avLst/>
          </a:prstGeom>
          <a:solidFill>
            <a:srgbClr val="FFAB4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 name="Google Shape;48;p99"/>
          <p:cNvSpPr txBox="1"/>
          <p:nvPr>
            <p:ph type="title"/>
          </p:nvPr>
        </p:nvSpPr>
        <p:spPr>
          <a:xfrm>
            <a:off x="671512" y="877887"/>
            <a:ext cx="7797800" cy="441325"/>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99"/>
          <p:cNvSpPr txBox="1"/>
          <p:nvPr>
            <p:ph idx="1" type="body"/>
          </p:nvPr>
        </p:nvSpPr>
        <p:spPr>
          <a:xfrm>
            <a:off x="457200" y="1203325"/>
            <a:ext cx="8228012" cy="3392487"/>
          </a:xfrm>
          <a:prstGeom prst="rect">
            <a:avLst/>
          </a:prstGeom>
          <a:noFill/>
          <a:ln>
            <a:noFill/>
          </a:ln>
        </p:spPr>
        <p:txBody>
          <a:bodyPr anchorCtr="0" anchor="t" bIns="0" lIns="0" spcFirstLastPara="1" rIns="0" wrap="square" tIns="123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54" name="Shape 54"/>
        <p:cNvGrpSpPr/>
        <p:nvPr/>
      </p:nvGrpSpPr>
      <p:grpSpPr>
        <a:xfrm>
          <a:off x="0" y="0"/>
          <a:ext cx="0" cy="0"/>
          <a:chOff x="0" y="0"/>
          <a:chExt cx="0" cy="0"/>
        </a:xfrm>
      </p:grpSpPr>
      <p:pic>
        <p:nvPicPr>
          <p:cNvPr id="55" name="Google Shape;55;p103"/>
          <p:cNvPicPr preferRelativeResize="0"/>
          <p:nvPr/>
        </p:nvPicPr>
        <p:blipFill rotWithShape="1">
          <a:blip r:embed="rId1">
            <a:alphaModFix/>
          </a:blip>
          <a:srcRect b="0" l="0" r="0" t="0"/>
          <a:stretch/>
        </p:blipFill>
        <p:spPr>
          <a:xfrm>
            <a:off x="-23812" y="-11112"/>
            <a:ext cx="9244012" cy="5199062"/>
          </a:xfrm>
          <a:prstGeom prst="rect">
            <a:avLst/>
          </a:prstGeom>
          <a:noFill/>
          <a:ln>
            <a:noFill/>
          </a:ln>
        </p:spPr>
      </p:pic>
      <p:sp>
        <p:nvSpPr>
          <p:cNvPr id="56" name="Google Shape;56;p103"/>
          <p:cNvSpPr txBox="1"/>
          <p:nvPr>
            <p:ph type="title"/>
          </p:nvPr>
        </p:nvSpPr>
        <p:spPr>
          <a:xfrm>
            <a:off x="457200" y="204787"/>
            <a:ext cx="8228012" cy="857250"/>
          </a:xfrm>
          <a:prstGeom prst="rect">
            <a:avLst/>
          </a:prstGeom>
          <a:noFill/>
          <a:ln>
            <a:noFill/>
          </a:ln>
        </p:spPr>
        <p:txBody>
          <a:bodyPr anchorCtr="0" anchor="ctr" bIns="0" lIns="0" spcFirstLastPara="1" rIns="0" wrap="square" tIns="0">
            <a:noAutofit/>
          </a:bodyPr>
          <a:lstStyle>
            <a:lvl1pPr lvl="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03"/>
          <p:cNvSpPr txBox="1"/>
          <p:nvPr>
            <p:ph idx="1" type="body"/>
          </p:nvPr>
        </p:nvSpPr>
        <p:spPr>
          <a:xfrm>
            <a:off x="457200" y="1203325"/>
            <a:ext cx="8228012" cy="3392487"/>
          </a:xfrm>
          <a:prstGeom prst="rect">
            <a:avLst/>
          </a:prstGeom>
          <a:noFill/>
          <a:ln>
            <a:noFill/>
          </a:ln>
        </p:spPr>
        <p:txBody>
          <a:bodyPr anchorCtr="0" anchor="t" bIns="0" lIns="0" spcFirstLastPara="1" rIns="0" wrap="square" tIns="12325">
            <a:noAutofit/>
          </a:bodyPr>
          <a:lstStyle>
            <a:lvl1pPr indent="-228600" lvl="0" marL="457200" marR="0" rtl="0" algn="l">
              <a:lnSpc>
                <a:spcPct val="93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mp.dev/documentation/guides-and-tutorials/start/crea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fonts.google.com" TargetMode="External"/><Relationship Id="rId4" Type="http://schemas.openxmlformats.org/officeDocument/2006/relationships/hyperlink" Target="https://fonts.google.com/specimen/Russo+One" TargetMode="External"/><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amp.dev/documentation/examples/components/amp-faceboo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CC0"/>
            </a:gs>
            <a:gs pos="100000">
              <a:srgbClr val="005AF0"/>
            </a:gs>
          </a:gsLst>
          <a:lin ang="8100000" scaled="0"/>
        </a:gradFill>
      </p:bgPr>
    </p:bg>
    <p:spTree>
      <p:nvGrpSpPr>
        <p:cNvPr id="65" name="Shape 65"/>
        <p:cNvGrpSpPr/>
        <p:nvPr/>
      </p:nvGrpSpPr>
      <p:grpSpPr>
        <a:xfrm>
          <a:off x="0" y="0"/>
          <a:ext cx="0" cy="0"/>
          <a:chOff x="0" y="0"/>
          <a:chExt cx="0" cy="0"/>
        </a:xfrm>
      </p:grpSpPr>
      <p:sp>
        <p:nvSpPr>
          <p:cNvPr id="66" name="Google Shape;66;p2"/>
          <p:cNvSpPr txBox="1"/>
          <p:nvPr/>
        </p:nvSpPr>
        <p:spPr>
          <a:xfrm>
            <a:off x="671512" y="1657350"/>
            <a:ext cx="5016500" cy="13144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solidFill>
                  <a:srgbClr val="000000"/>
                </a:solidFill>
                <a:latin typeface="Arial"/>
                <a:ea typeface="Arial"/>
                <a:cs typeface="Arial"/>
                <a:sym typeface="Arial"/>
              </a:rPr>
              <a:t>Desarrollo Web en AMP</a:t>
            </a:r>
            <a:br>
              <a:rPr b="1" i="1" lang="en-US" sz="1600" u="none" cap="none" strike="noStrike">
                <a:solidFill>
                  <a:srgbClr val="000000"/>
                </a:solidFill>
                <a:latin typeface="Arial"/>
                <a:ea typeface="Arial"/>
                <a:cs typeface="Arial"/>
                <a:sym typeface="Arial"/>
              </a:rPr>
            </a:br>
            <a:br>
              <a:rPr b="1" i="1" lang="en-US" sz="1600" u="none" cap="none" strike="noStrike">
                <a:solidFill>
                  <a:srgbClr val="000000"/>
                </a:solidFill>
                <a:latin typeface="Arial"/>
                <a:ea typeface="Arial"/>
                <a:cs typeface="Arial"/>
                <a:sym typeface="Arial"/>
              </a:rPr>
            </a:br>
            <a:r>
              <a:rPr b="1" i="1" lang="en-US" sz="1600" u="none" cap="none" strike="noStrike">
                <a:solidFill>
                  <a:srgbClr val="000000"/>
                </a:solidFill>
                <a:latin typeface="Arial"/>
                <a:ea typeface="Arial"/>
                <a:cs typeface="Arial"/>
                <a:sym typeface="Arial"/>
              </a:rPr>
              <a:t>				¿Qué es AMP?</a:t>
            </a:r>
            <a:br>
              <a:rPr b="1" i="1" lang="en-US" sz="1600" u="none" cap="none" strike="noStrike">
                <a:solidFill>
                  <a:srgbClr val="000000"/>
                </a:solidFill>
                <a:latin typeface="Arial"/>
                <a:ea typeface="Arial"/>
                <a:cs typeface="Arial"/>
                <a:sym typeface="Arial"/>
              </a:rPr>
            </a:br>
            <a:br>
              <a:rPr b="1" i="1" lang="en-US" sz="1600" u="none" cap="none" strike="noStrike">
                <a:solidFill>
                  <a:srgbClr val="000000"/>
                </a:solidFill>
                <a:latin typeface="Arial"/>
                <a:ea typeface="Arial"/>
                <a:cs typeface="Arial"/>
                <a:sym typeface="Arial"/>
              </a:rPr>
            </a:br>
            <a:r>
              <a:rPr b="1" i="1" lang="en-US" sz="1600" u="none" cap="none" strike="noStrike">
                <a:solidFill>
                  <a:srgbClr val="000000"/>
                </a:solidFill>
                <a:latin typeface="Arial"/>
                <a:ea typeface="Arial"/>
                <a:cs typeface="Arial"/>
                <a:sym typeface="Arial"/>
              </a:rPr>
              <a:t>							¿Comó funciona?</a:t>
            </a:r>
            <a:br>
              <a:rPr b="1" i="1" lang="en-US" sz="16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671512" y="3195637"/>
            <a:ext cx="4267200" cy="62071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Taller para Principiantes</a:t>
            </a:r>
            <a:endParaRPr b="0" i="0" sz="1400" u="none" cap="none" strike="noStrike">
              <a:solidFill>
                <a:srgbClr val="000000"/>
              </a:solidFill>
              <a:latin typeface="Arial"/>
              <a:ea typeface="Arial"/>
              <a:cs typeface="Arial"/>
              <a:sym typeface="Arial"/>
            </a:endParaRPr>
          </a:p>
        </p:txBody>
      </p:sp>
      <p:pic>
        <p:nvPicPr>
          <p:cNvPr id="68" name="Google Shape;68;p2"/>
          <p:cNvPicPr preferRelativeResize="0"/>
          <p:nvPr/>
        </p:nvPicPr>
        <p:blipFill rotWithShape="1">
          <a:blip r:embed="rId3">
            <a:alphaModFix/>
          </a:blip>
          <a:srcRect b="0" l="0" r="0" t="0"/>
          <a:stretch/>
        </p:blipFill>
        <p:spPr>
          <a:xfrm>
            <a:off x="4681537" y="1368425"/>
            <a:ext cx="4462462" cy="3384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11"/>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Aprender AMP para aprender desarrollo web</a:t>
            </a:r>
            <a:br>
              <a:rPr b="0" i="0" lang="en-US" sz="2600" u="none">
                <a:solidFill>
                  <a:srgbClr val="000000"/>
                </a:solidFill>
                <a:latin typeface="Arial"/>
                <a:ea typeface="Arial"/>
                <a:cs typeface="Arial"/>
                <a:sym typeface="Arial"/>
              </a:rPr>
            </a:br>
            <a:endParaRPr/>
          </a:p>
        </p:txBody>
      </p:sp>
      <p:sp>
        <p:nvSpPr>
          <p:cNvPr id="202" name="Google Shape;202;p11"/>
          <p:cNvSpPr txBox="1"/>
          <p:nvPr/>
        </p:nvSpPr>
        <p:spPr>
          <a:xfrm>
            <a:off x="488950" y="1098550"/>
            <a:ext cx="8235950" cy="29908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Raleway"/>
              <a:buNone/>
            </a:pPr>
            <a:r>
              <a:rPr b="0" i="0" lang="en-US" sz="1400" u="none" cap="none" strike="noStrike">
                <a:solidFill>
                  <a:srgbClr val="000000"/>
                </a:solidFill>
                <a:latin typeface="Raleway"/>
                <a:ea typeface="Raleway"/>
                <a:cs typeface="Raleway"/>
                <a:sym typeface="Raleway"/>
              </a:rPr>
              <a:t>Hacer sitios web</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CMSs: sin programación</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JS/CSS/HTML: con programación completa</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AMP: punto medio.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 name="Shape 206"/>
        <p:cNvGrpSpPr/>
        <p:nvPr/>
      </p:nvGrpSpPr>
      <p:grpSpPr>
        <a:xfrm>
          <a:off x="0" y="0"/>
          <a:ext cx="0" cy="0"/>
          <a:chOff x="0" y="0"/>
          <a:chExt cx="0" cy="0"/>
        </a:xfrm>
      </p:grpSpPr>
      <p:sp>
        <p:nvSpPr>
          <p:cNvPr id="207" name="Google Shape;207;p12"/>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Pre-requisitos</a:t>
            </a:r>
            <a:endParaRPr/>
          </a:p>
        </p:txBody>
      </p:sp>
      <p:sp>
        <p:nvSpPr>
          <p:cNvPr id="208" name="Google Shape;208;p12"/>
          <p:cNvSpPr txBox="1"/>
          <p:nvPr/>
        </p:nvSpPr>
        <p:spPr>
          <a:xfrm>
            <a:off x="3357562" y="3063875"/>
            <a:ext cx="2428875" cy="1819275"/>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Roboto"/>
              <a:buNone/>
            </a:pPr>
            <a:r>
              <a:rPr b="1" i="0" lang="en-US" sz="1600" u="none" cap="none" strike="noStrike">
                <a:solidFill>
                  <a:srgbClr val="000000"/>
                </a:solidFill>
                <a:latin typeface="Roboto"/>
                <a:ea typeface="Roboto"/>
                <a:cs typeface="Roboto"/>
                <a:sym typeface="Roboto"/>
              </a:rPr>
              <a:t>CSS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Roboto"/>
              <a:buNone/>
            </a:pPr>
            <a:r>
              <a:rPr b="0" i="0" lang="en-US" sz="1200" u="none" cap="none" strike="noStrike">
                <a:solidFill>
                  <a:srgbClr val="000000"/>
                </a:solidFill>
                <a:latin typeface="Roboto"/>
                <a:ea typeface="Roboto"/>
                <a:cs typeface="Roboto"/>
                <a:sym typeface="Roboto"/>
              </a:rPr>
              <a:t>un conjunto de reglas que definen cómo se ve todo</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209" name="Google Shape;209;p12"/>
          <p:cNvSpPr txBox="1"/>
          <p:nvPr/>
        </p:nvSpPr>
        <p:spPr>
          <a:xfrm>
            <a:off x="554037" y="3063875"/>
            <a:ext cx="2395537" cy="1660525"/>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Roboto"/>
              <a:buNone/>
            </a:pPr>
            <a:r>
              <a:rPr b="1" i="0" lang="en-US" sz="1600" u="none" cap="none" strike="noStrike">
                <a:solidFill>
                  <a:srgbClr val="000000"/>
                </a:solidFill>
                <a:latin typeface="Roboto"/>
                <a:ea typeface="Roboto"/>
                <a:cs typeface="Roboto"/>
                <a:sym typeface="Roboto"/>
              </a:rPr>
              <a:t>HTML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400"/>
              </a:spcBef>
              <a:spcAft>
                <a:spcPts val="0"/>
              </a:spcAft>
              <a:buClr>
                <a:srgbClr val="000000"/>
              </a:buClr>
              <a:buSzPts val="1200"/>
              <a:buFont typeface="Roboto"/>
              <a:buNone/>
            </a:pPr>
            <a:r>
              <a:rPr b="0" i="0" lang="en-US" sz="1200" u="none" cap="none" strike="noStrike">
                <a:solidFill>
                  <a:srgbClr val="000000"/>
                </a:solidFill>
                <a:latin typeface="Roboto"/>
                <a:ea typeface="Roboto"/>
                <a:cs typeface="Roboto"/>
                <a:sym typeface="Roboto"/>
              </a:rPr>
              <a:t>lenguaje de valor estándar para crear páginas web</a:t>
            </a:r>
            <a:endParaRPr b="0" i="0" sz="1400" u="none" cap="none" strike="noStrike">
              <a:solidFill>
                <a:srgbClr val="000000"/>
              </a:solidFill>
              <a:latin typeface="Arial"/>
              <a:ea typeface="Arial"/>
              <a:cs typeface="Arial"/>
              <a:sym typeface="Arial"/>
            </a:endParaRPr>
          </a:p>
        </p:txBody>
      </p:sp>
      <p:sp>
        <p:nvSpPr>
          <p:cNvPr id="210" name="Google Shape;210;p12"/>
          <p:cNvSpPr txBox="1"/>
          <p:nvPr/>
        </p:nvSpPr>
        <p:spPr>
          <a:xfrm>
            <a:off x="6161087" y="3063875"/>
            <a:ext cx="2428875" cy="1901825"/>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Roboto"/>
              <a:buNone/>
            </a:pPr>
            <a:r>
              <a:rPr b="1" i="0" lang="en-US" sz="1600" u="none" cap="none" strike="noStrike">
                <a:solidFill>
                  <a:srgbClr val="000000"/>
                </a:solidFill>
                <a:latin typeface="Roboto"/>
                <a:ea typeface="Roboto"/>
                <a:cs typeface="Roboto"/>
                <a:sym typeface="Roboto"/>
              </a:rPr>
              <a:t>Javascript</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Roboto"/>
              <a:buNone/>
            </a:pPr>
            <a:r>
              <a:rPr b="0" i="0" lang="en-US" sz="1200" u="none" cap="none" strike="noStrike">
                <a:solidFill>
                  <a:srgbClr val="000000"/>
                </a:solidFill>
                <a:latin typeface="Roboto"/>
                <a:ea typeface="Roboto"/>
                <a:cs typeface="Roboto"/>
                <a:sym typeface="Roboto"/>
              </a:rPr>
              <a:t>el código de un sitio web, que se utiliza para que el sitio sea interactivo</a:t>
            </a:r>
            <a:endParaRPr b="0" i="0" sz="1400" u="none" cap="none" strike="noStrike">
              <a:solidFill>
                <a:srgbClr val="000000"/>
              </a:solidFill>
              <a:latin typeface="Arial"/>
              <a:ea typeface="Arial"/>
              <a:cs typeface="Arial"/>
              <a:sym typeface="Arial"/>
            </a:endParaRPr>
          </a:p>
        </p:txBody>
      </p:sp>
      <p:cxnSp>
        <p:nvCxnSpPr>
          <p:cNvPr id="211" name="Google Shape;211;p12"/>
          <p:cNvCxnSpPr/>
          <p:nvPr/>
        </p:nvCxnSpPr>
        <p:spPr>
          <a:xfrm rot="5400000">
            <a:off x="1762099" y="2800462"/>
            <a:ext cx="2773500" cy="1500"/>
          </a:xfrm>
          <a:prstGeom prst="bentConnector2">
            <a:avLst/>
          </a:prstGeom>
          <a:noFill/>
          <a:ln cap="flat" cmpd="sng" w="9525">
            <a:solidFill>
              <a:srgbClr val="737373"/>
            </a:solidFill>
            <a:prstDash val="solid"/>
            <a:round/>
            <a:headEnd len="sm" w="sm" type="none"/>
            <a:tailEnd len="sm" w="sm" type="none"/>
          </a:ln>
        </p:spPr>
      </p:cxnSp>
      <p:cxnSp>
        <p:nvCxnSpPr>
          <p:cNvPr id="212" name="Google Shape;212;p12"/>
          <p:cNvCxnSpPr/>
          <p:nvPr/>
        </p:nvCxnSpPr>
        <p:spPr>
          <a:xfrm rot="5400000">
            <a:off x="4567211" y="2800462"/>
            <a:ext cx="2773500" cy="1500"/>
          </a:xfrm>
          <a:prstGeom prst="bentConnector2">
            <a:avLst/>
          </a:prstGeom>
          <a:noFill/>
          <a:ln cap="flat" cmpd="sng" w="9525">
            <a:solidFill>
              <a:srgbClr val="737373"/>
            </a:solidFill>
            <a:prstDash val="solid"/>
            <a:round/>
            <a:headEnd len="sm" w="sm" type="none"/>
            <a:tailEnd len="sm" w="sm" type="none"/>
          </a:ln>
        </p:spPr>
      </p:cxnSp>
      <p:pic>
        <p:nvPicPr>
          <p:cNvPr id="213" name="Google Shape;213;p12"/>
          <p:cNvPicPr preferRelativeResize="0"/>
          <p:nvPr/>
        </p:nvPicPr>
        <p:blipFill rotWithShape="1">
          <a:blip r:embed="rId3">
            <a:alphaModFix/>
          </a:blip>
          <a:srcRect b="0" l="0" r="0" t="0"/>
          <a:stretch/>
        </p:blipFill>
        <p:spPr>
          <a:xfrm>
            <a:off x="6523037" y="1347787"/>
            <a:ext cx="1539875" cy="1539875"/>
          </a:xfrm>
          <a:prstGeom prst="rect">
            <a:avLst/>
          </a:prstGeom>
          <a:noFill/>
          <a:ln>
            <a:noFill/>
          </a:ln>
        </p:spPr>
      </p:pic>
      <p:pic>
        <p:nvPicPr>
          <p:cNvPr id="214" name="Google Shape;214;p12"/>
          <p:cNvPicPr preferRelativeResize="0"/>
          <p:nvPr/>
        </p:nvPicPr>
        <p:blipFill rotWithShape="1">
          <a:blip r:embed="rId4">
            <a:alphaModFix/>
          </a:blip>
          <a:srcRect b="0" l="0" r="0" t="0"/>
          <a:stretch/>
        </p:blipFill>
        <p:spPr>
          <a:xfrm>
            <a:off x="1035050" y="1436687"/>
            <a:ext cx="1433512" cy="1433512"/>
          </a:xfrm>
          <a:prstGeom prst="rect">
            <a:avLst/>
          </a:prstGeom>
          <a:noFill/>
          <a:ln>
            <a:noFill/>
          </a:ln>
        </p:spPr>
      </p:pic>
      <p:pic>
        <p:nvPicPr>
          <p:cNvPr id="215" name="Google Shape;215;p12"/>
          <p:cNvPicPr preferRelativeResize="0"/>
          <p:nvPr/>
        </p:nvPicPr>
        <p:blipFill rotWithShape="1">
          <a:blip r:embed="rId5">
            <a:alphaModFix/>
          </a:blip>
          <a:srcRect b="0" l="0" r="0" t="0"/>
          <a:stretch/>
        </p:blipFill>
        <p:spPr>
          <a:xfrm>
            <a:off x="4100512" y="1411287"/>
            <a:ext cx="1054100" cy="148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sp>
        <p:nvSpPr>
          <p:cNvPr id="220" name="Google Shape;220;p13"/>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2400" u="none" cap="none" strike="noStrike">
                <a:solidFill>
                  <a:srgbClr val="000000"/>
                </a:solidFill>
                <a:latin typeface="Arial"/>
                <a:ea typeface="Arial"/>
                <a:cs typeface="Arial"/>
                <a:sym typeface="Arial"/>
              </a:rPr>
              <a:t>Preparen se</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para el</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Taller práctico</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14"/>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Pre-requisitos</a:t>
            </a:r>
            <a:endParaRPr/>
          </a:p>
        </p:txBody>
      </p:sp>
      <p:sp>
        <p:nvSpPr>
          <p:cNvPr id="226" name="Google Shape;226;p14"/>
          <p:cNvSpPr txBox="1"/>
          <p:nvPr/>
        </p:nvSpPr>
        <p:spPr>
          <a:xfrm>
            <a:off x="488950" y="1098550"/>
            <a:ext cx="3398837"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Entremos a:</a:t>
            </a: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a:t>
            </a:r>
            <a:r>
              <a:rPr b="0" i="1" lang="en-US" sz="1400" u="none" cap="none" strike="noStrike">
                <a:solidFill>
                  <a:srgbClr val="000000"/>
                </a:solidFill>
                <a:latin typeface="Raleway"/>
                <a:ea typeface="Raleway"/>
                <a:cs typeface="Raleway"/>
                <a:sym typeface="Raleway"/>
              </a:rPr>
              <a:t>https://playground.amp.dev</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1" sz="1400" u="none" cap="none" strike="noStrike">
              <a:solidFill>
                <a:srgbClr val="000000"/>
              </a:solidFill>
              <a:latin typeface="Raleway"/>
              <a:ea typeface="Raleway"/>
              <a:cs typeface="Raleway"/>
              <a:sym typeface="Raleway"/>
            </a:endParaRPr>
          </a:p>
        </p:txBody>
      </p:sp>
      <p:pic>
        <p:nvPicPr>
          <p:cNvPr id="227" name="Google Shape;227;p14"/>
          <p:cNvPicPr preferRelativeResize="0"/>
          <p:nvPr/>
        </p:nvPicPr>
        <p:blipFill rotWithShape="1">
          <a:blip r:embed="rId3">
            <a:alphaModFix/>
          </a:blip>
          <a:srcRect b="0" l="0" r="0" t="0"/>
          <a:stretch/>
        </p:blipFill>
        <p:spPr>
          <a:xfrm>
            <a:off x="3887787" y="1360487"/>
            <a:ext cx="4843462" cy="252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15"/>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EJERCICIO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16"/>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Taller AMP – Ejercicio 1</a:t>
            </a:r>
            <a:endParaRPr/>
          </a:p>
        </p:txBody>
      </p:sp>
      <p:sp>
        <p:nvSpPr>
          <p:cNvPr id="238" name="Google Shape;238;p16"/>
          <p:cNvSpPr txBox="1"/>
          <p:nvPr/>
        </p:nvSpPr>
        <p:spPr>
          <a:xfrm>
            <a:off x="488950" y="1098550"/>
            <a:ext cx="3870300" cy="3631800"/>
          </a:xfrm>
          <a:prstGeom prst="rect">
            <a:avLst/>
          </a:prstGeom>
          <a:noFill/>
          <a:ln>
            <a:noFill/>
          </a:ln>
        </p:spPr>
        <p:txBody>
          <a:bodyPr anchorCtr="0" anchor="t" bIns="91425" lIns="91425" spcFirstLastPara="1" rIns="91425" wrap="square" tIns="91425">
            <a:noAutofit/>
          </a:bodyPr>
          <a:lstStyle/>
          <a:p>
            <a:pPr indent="-215900" lvl="1" marL="4318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Revisa y analiza la pagina cada uno de los siguientes puntos principales:</a:t>
            </a:r>
            <a:br>
              <a:rPr b="0" i="0" lang="en-US" sz="1400" u="none" cap="none" strike="noStrike">
                <a:solidFill>
                  <a:srgbClr val="000000"/>
                </a:solidFill>
                <a:latin typeface="Raleway"/>
                <a:ea typeface="Raleway"/>
                <a:cs typeface="Raleway"/>
                <a:sym typeface="Raleway"/>
              </a:rPr>
            </a:br>
            <a:br>
              <a:rPr b="0" i="0" lang="en-US" sz="1400" u="none" cap="none" strike="noStrike">
                <a:solidFill>
                  <a:srgbClr val="000000"/>
                </a:solidFill>
                <a:latin typeface="Raleway"/>
                <a:ea typeface="Raleway"/>
                <a:cs typeface="Raleway"/>
                <a:sym typeface="Raleway"/>
              </a:rPr>
            </a:b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	My AMP Page</a:t>
            </a: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	amp-img</a:t>
            </a: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	Hello World</a:t>
            </a: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	amp-carousel</a:t>
            </a:r>
            <a:br>
              <a:rPr b="0" i="0" lang="en-US" sz="1400" u="none" cap="none" strike="noStrike">
                <a:solidFill>
                  <a:srgbClr val="000000"/>
                </a:solidFill>
                <a:latin typeface="Raleway"/>
                <a:ea typeface="Raleway"/>
                <a:cs typeface="Raleway"/>
                <a:sym typeface="Raleway"/>
              </a:rPr>
            </a:br>
            <a:r>
              <a:rPr b="0" i="0" lang="en-US" sz="1400" u="none" cap="none" strike="noStrike">
                <a:solidFill>
                  <a:srgbClr val="000000"/>
                </a:solidFill>
                <a:latin typeface="Raleway"/>
                <a:ea typeface="Raleway"/>
                <a:cs typeface="Raleway"/>
                <a:sym typeface="Raleway"/>
              </a:rPr>
              <a:t>	*	amp-sidebar)</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11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110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pic>
        <p:nvPicPr>
          <p:cNvPr id="239" name="Google Shape;239;p16"/>
          <p:cNvPicPr preferRelativeResize="0"/>
          <p:nvPr/>
        </p:nvPicPr>
        <p:blipFill rotWithShape="1">
          <a:blip r:embed="rId3">
            <a:alphaModFix/>
          </a:blip>
          <a:srcRect b="0" l="0" r="0" t="0"/>
          <a:stretch/>
        </p:blipFill>
        <p:spPr>
          <a:xfrm>
            <a:off x="4359275" y="1719262"/>
            <a:ext cx="4424362" cy="2168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3" name="Shape 243"/>
        <p:cNvGrpSpPr/>
        <p:nvPr/>
      </p:nvGrpSpPr>
      <p:grpSpPr>
        <a:xfrm>
          <a:off x="0" y="0"/>
          <a:ext cx="0" cy="0"/>
          <a:chOff x="0" y="0"/>
          <a:chExt cx="0" cy="0"/>
        </a:xfrm>
      </p:grpSpPr>
      <p:sp>
        <p:nvSpPr>
          <p:cNvPr id="244" name="Google Shape;244;p20"/>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a:t>Empezando la travesía con AMP</a:t>
            </a:r>
            <a:endParaRPr/>
          </a:p>
        </p:txBody>
      </p:sp>
      <p:sp>
        <p:nvSpPr>
          <p:cNvPr id="245" name="Google Shape;245;p20"/>
          <p:cNvSpPr txBox="1"/>
          <p:nvPr/>
        </p:nvSpPr>
        <p:spPr>
          <a:xfrm>
            <a:off x="488950" y="1098550"/>
            <a:ext cx="8235900" cy="299070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Las páginas de AMP tienen esto ⚡ o </a:t>
            </a:r>
            <a:r>
              <a:rPr b="0" i="0" lang="en-US" sz="1400" u="none" cap="none" strike="noStrike">
                <a:solidFill>
                  <a:srgbClr val="000000"/>
                </a:solidFill>
                <a:latin typeface="Inconsolata"/>
                <a:ea typeface="Inconsolata"/>
                <a:cs typeface="Inconsolata"/>
                <a:sym typeface="Inconsolata"/>
              </a:rPr>
              <a:t>amp</a:t>
            </a:r>
            <a:r>
              <a:rPr b="0" i="0" lang="en-US" sz="1400" u="none" cap="none" strike="noStrike">
                <a:solidFill>
                  <a:srgbClr val="000000"/>
                </a:solidFill>
                <a:latin typeface="Raleway"/>
                <a:ea typeface="Raleway"/>
                <a:cs typeface="Raleway"/>
                <a:sym typeface="Raleway"/>
              </a:rPr>
              <a:t> en el tags HTML.</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Las herramientas como los validadores y cache reconozcan como un sitio con AMP</a:t>
            </a:r>
            <a:endParaRPr b="0" i="0" sz="1400" u="none" cap="none" strike="noStrike">
              <a:solidFill>
                <a:srgbClr val="000000"/>
              </a:solidFill>
              <a:latin typeface="Raleway"/>
              <a:ea typeface="Raleway"/>
              <a:cs typeface="Raleway"/>
              <a:sym typeface="Raleway"/>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Usa este link </a:t>
            </a:r>
            <a:r>
              <a:rPr b="0" i="0" lang="en-US" sz="1400" u="sng" cap="none" strike="noStrike">
                <a:solidFill>
                  <a:schemeClr val="hlink"/>
                </a:solidFill>
                <a:latin typeface="Raleway"/>
                <a:ea typeface="Raleway"/>
                <a:cs typeface="Raleway"/>
                <a:sym typeface="Raleway"/>
                <a:hlinkClick r:id="rId3"/>
              </a:rPr>
              <a:t>https://amp.dev/documentation/guides-and-tutorials/start/create</a:t>
            </a:r>
            <a:r>
              <a:rPr b="0" i="0" lang="en-US" sz="1400" u="none" cap="none" strike="noStrike">
                <a:solidFill>
                  <a:srgbClr val="000000"/>
                </a:solidFill>
                <a:latin typeface="Raleway"/>
                <a:ea typeface="Raleway"/>
                <a:cs typeface="Raleway"/>
                <a:sym typeface="Raleway"/>
              </a:rPr>
              <a:t> te ayudara.</a:t>
            </a:r>
            <a:endParaRPr b="0" i="0" sz="1400" u="none" cap="none" strike="noStrike">
              <a:solidFill>
                <a:srgbClr val="000000"/>
              </a:solidFill>
              <a:latin typeface="Raleway"/>
              <a:ea typeface="Raleway"/>
              <a:cs typeface="Raleway"/>
              <a:sym typeface="Raleway"/>
            </a:endParaRPr>
          </a:p>
          <a:p>
            <a:pPr indent="0" lvl="0" marL="45720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0"/>
          <p:cNvSpPr txBox="1"/>
          <p:nvPr/>
        </p:nvSpPr>
        <p:spPr>
          <a:xfrm>
            <a:off x="3195650" y="2371312"/>
            <a:ext cx="2752800" cy="10953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800"/>
              <a:buFont typeface="Inconsolata"/>
              <a:buNone/>
            </a:pPr>
            <a:r>
              <a:rPr b="1" i="0" lang="en-US" sz="1800" u="none" cap="none" strike="noStrike">
                <a:solidFill>
                  <a:srgbClr val="000000"/>
                </a:solidFill>
                <a:latin typeface="Inconsolata"/>
                <a:ea typeface="Inconsolata"/>
                <a:cs typeface="Inconsolata"/>
                <a:sym typeface="Inconsolata"/>
              </a:rPr>
              <a:t>&lt;html ⚡ lang="en"&gt;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800"/>
              <a:buFont typeface="Inconsolata"/>
              <a:buNone/>
            </a:pPr>
            <a:r>
              <a:rPr b="1" i="0" lang="en-US" sz="1800" u="none" cap="none" strike="noStrike">
                <a:solidFill>
                  <a:srgbClr val="000000"/>
                </a:solidFill>
                <a:latin typeface="Inconsolata"/>
                <a:ea typeface="Inconsolata"/>
                <a:cs typeface="Inconsolata"/>
                <a:sym typeface="Inconsolata"/>
              </a:rPr>
              <a:t>&lt;html amp lang="en"&gt;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21"/>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Componentes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 name="Shape 255"/>
        <p:cNvGrpSpPr/>
        <p:nvPr/>
      </p:nvGrpSpPr>
      <p:grpSpPr>
        <a:xfrm>
          <a:off x="0" y="0"/>
          <a:ext cx="0" cy="0"/>
          <a:chOff x="0" y="0"/>
          <a:chExt cx="0" cy="0"/>
        </a:xfrm>
      </p:grpSpPr>
      <p:sp>
        <p:nvSpPr>
          <p:cNvPr id="256" name="Google Shape;256;p25"/>
          <p:cNvSpPr txBox="1"/>
          <p:nvPr/>
        </p:nvSpPr>
        <p:spPr>
          <a:xfrm>
            <a:off x="601650" y="398500"/>
            <a:ext cx="7940700" cy="44019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&lt;!doctype html&gt;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&lt;html amp lang="en"&gt;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&lt;head&gt;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&lt;meta charset="utf-8"&gt;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&lt;script async src="https://cdn.ampproject.org/v0.js"&gt;&lt;/script&gt;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&lt;title&gt;Hello, AMPs&lt;/title&gt;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&lt;link rel="canonical" href="https://amp.dev/documentation/guides-and-tutorials/start/create/basic_markup/"&gt;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&lt;meta name="viewport" content="width=device-width,minimum-scale=1,initial-scale=1"&gt;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&lt;script type="application/ld+json"&gt;&lt;/script&gt;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a:t>
            </a:r>
            <a:r>
              <a:rPr b="1" i="0" lang="en-US" sz="1000" u="none" cap="none" strike="noStrike">
                <a:solidFill>
                  <a:srgbClr val="000000"/>
                </a:solidFill>
                <a:latin typeface="Inconsolata"/>
                <a:ea typeface="Inconsolata"/>
                <a:cs typeface="Inconsolata"/>
                <a:sym typeface="Inconsolata"/>
              </a:rPr>
              <a:t>&lt;style amp-boilerplate&gt;body{-webkit-animation:-amp-start 8s steps(1,end) 0s 1 normal both;-moz-animation:-amp-start 8s steps(1,end) 0s 1 normal both;-ms-animation:-amp-start 8s steps(1,end) 0s 1 normal both;animation:-amp-start 8s steps(1,end) 0s 1 normal both}@-webkit-keyframes -amp-start{from{visibility:hidden}to{visibility:visible}}@-moz-keyframes -amp-start{from{visibility:hidden}to{visibility:visible}}@-ms-keyframes -amp-start{from{visibility:hidden}to{visibility:visible}}@-o-keyframes -amp-start{from{visibility:hidden}to{visibility:visible}}@keyframes -amp-start{from{visibility:hidden}to{visibility:visible}}&lt;/style&gt;&lt;noscript&gt;&lt;style amp-boilerplate&gt;body{-webkit-animation:none;-moz-animation:none;-ms-animation:none;animation:none}&lt;/style&gt;&lt;/noscript&gt;</a:t>
            </a:r>
            <a:endParaRPr b="1" i="0" sz="10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&lt;/head&gt;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&lt;body&gt;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&lt;h1&gt;Welcome to the mobile web&lt;/h1&gt;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  &lt;/body&gt;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chemeClr val="dk1"/>
              </a:buClr>
              <a:buSzPts val="1100"/>
              <a:buFont typeface="Arial"/>
              <a:buNone/>
            </a:pPr>
            <a:r>
              <a:rPr b="1" i="0" lang="en-US" sz="1100" u="none" cap="none" strike="noStrike">
                <a:solidFill>
                  <a:srgbClr val="000000"/>
                </a:solidFill>
                <a:latin typeface="Inconsolata"/>
                <a:ea typeface="Inconsolata"/>
                <a:cs typeface="Inconsolata"/>
                <a:sym typeface="Inconsolata"/>
              </a:rPr>
              <a:t>&lt;/html&gt;</a:t>
            </a:r>
            <a:endParaRPr b="1" i="0" sz="1100" u="none" cap="none" strike="noStrike">
              <a:solidFill>
                <a:srgbClr val="000000"/>
              </a:solidFill>
              <a:latin typeface="Inconsolata"/>
              <a:ea typeface="Inconsolata"/>
              <a:cs typeface="Inconsolata"/>
              <a:sym typeface="Inconsolata"/>
            </a:endParaRPr>
          </a:p>
          <a:p>
            <a:pPr indent="0" lvl="0" marL="0" marR="0" rtl="0" algn="l">
              <a:lnSpc>
                <a:spcPct val="120000"/>
              </a:lnSpc>
              <a:spcBef>
                <a:spcPts val="0"/>
              </a:spcBef>
              <a:spcAft>
                <a:spcPts val="0"/>
              </a:spcAft>
              <a:buClr>
                <a:srgbClr val="000000"/>
              </a:buClr>
              <a:buSzPts val="1200"/>
              <a:buFont typeface="Inconsolata"/>
              <a:buNone/>
            </a:pPr>
            <a:r>
              <a:t/>
            </a:r>
            <a:endParaRPr b="1" i="0" sz="11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931941688a_0_3"/>
          <p:cNvSpPr txBox="1"/>
          <p:nvPr>
            <p:ph idx="1" type="body"/>
          </p:nvPr>
        </p:nvSpPr>
        <p:spPr>
          <a:xfrm>
            <a:off x="536575" y="870775"/>
            <a:ext cx="8393100" cy="3714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&lt;!doctype html&gt;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&lt;html ⚡&gt;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&lt;head&gt;  </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&lt;meta charset="utf-8"&gt;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&lt;link rel="canonical" href="hello-world.html"&gt;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&lt;meta name="viewport" content="width=device-width,minimum-scale=1,</a:t>
            </a:r>
            <a:br>
              <a:rPr b="1" lang="en-US" sz="1200">
                <a:solidFill>
                  <a:srgbClr val="959595"/>
                </a:solidFill>
                <a:latin typeface="Inconsolata"/>
                <a:ea typeface="Inconsolata"/>
                <a:cs typeface="Inconsolata"/>
                <a:sym typeface="Inconsolata"/>
              </a:rPr>
            </a:br>
            <a:r>
              <a:rPr b="1" lang="en-US" sz="1200">
                <a:solidFill>
                  <a:srgbClr val="959595"/>
                </a:solidFill>
                <a:latin typeface="Inconsolata"/>
                <a:ea typeface="Inconsolata"/>
                <a:cs typeface="Inconsolata"/>
                <a:sym typeface="Inconsolata"/>
              </a:rPr>
              <a:t>      initial-scale=1"&gt;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&lt;style amp-boilerplate&gt;(✄snip)&lt;/style&gt;</a:t>
            </a:r>
            <a:br>
              <a:rPr b="1" lang="en-US" sz="1200">
                <a:solidFill>
                  <a:srgbClr val="959595"/>
                </a:solidFill>
                <a:latin typeface="Inconsolata"/>
                <a:ea typeface="Inconsolata"/>
                <a:cs typeface="Inconsolata"/>
                <a:sym typeface="Inconsolata"/>
              </a:rPr>
            </a:br>
            <a:r>
              <a:rPr b="1" lang="en-US" sz="1200">
                <a:solidFill>
                  <a:srgbClr val="959595"/>
                </a:solidFill>
                <a:latin typeface="Inconsolata"/>
                <a:ea typeface="Inconsolata"/>
                <a:cs typeface="Inconsolata"/>
                <a:sym typeface="Inconsolata"/>
              </a:rPr>
              <a:t>   &lt;noscript&gt;&lt;style amp-boilerplate&gt;(✄)&lt;/style&gt;&lt;/noscript&gt;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&lt;script async src="https://cdn.ampproject.org/v0.js"&gt;&lt;/script&gt;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SzPts val="1400"/>
              <a:buNone/>
            </a:pPr>
            <a:r>
              <a:rPr b="1" lang="en-US">
                <a:solidFill>
                  <a:srgbClr val="4285F4"/>
                </a:solidFill>
                <a:latin typeface="Inconsolata"/>
                <a:ea typeface="Inconsolata"/>
                <a:cs typeface="Inconsolata"/>
                <a:sym typeface="Inconsolata"/>
              </a:rPr>
              <a:t> </a:t>
            </a:r>
            <a:r>
              <a:rPr b="1" lang="en-US" sz="1200">
                <a:solidFill>
                  <a:srgbClr val="959595"/>
                </a:solidFill>
                <a:latin typeface="Inconsolata"/>
                <a:ea typeface="Inconsolata"/>
                <a:cs typeface="Inconsolata"/>
                <a:sym typeface="Inconsolata"/>
              </a:rPr>
              <a:t>&lt;/head&gt;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 &lt;body&gt;Hello World!&lt;/body&gt;</a:t>
            </a:r>
            <a:endParaRPr b="1" sz="1200">
              <a:solidFill>
                <a:srgbClr val="959595"/>
              </a:solidFill>
              <a:latin typeface="Inconsolata"/>
              <a:ea typeface="Inconsolata"/>
              <a:cs typeface="Inconsolata"/>
              <a:sym typeface="Inconsolata"/>
            </a:endParaRPr>
          </a:p>
          <a:p>
            <a:pPr indent="0" lvl="0" marL="0" rtl="0" algn="l">
              <a:lnSpc>
                <a:spcPct val="120000"/>
              </a:lnSpc>
              <a:spcBef>
                <a:spcPts val="0"/>
              </a:spcBef>
              <a:spcAft>
                <a:spcPts val="0"/>
              </a:spcAft>
              <a:buClr>
                <a:srgbClr val="000000"/>
              </a:buClr>
              <a:buSzPts val="1200"/>
              <a:buFont typeface="Arial"/>
              <a:buNone/>
            </a:pPr>
            <a:r>
              <a:rPr b="1" lang="en-US" sz="1200">
                <a:solidFill>
                  <a:srgbClr val="959595"/>
                </a:solidFill>
                <a:latin typeface="Inconsolata"/>
                <a:ea typeface="Inconsolata"/>
                <a:cs typeface="Inconsolata"/>
                <a:sym typeface="Inconsolata"/>
              </a:rPr>
              <a:t>&lt;/html&gt;</a:t>
            </a:r>
            <a:endParaRPr b="1" sz="1200">
              <a:solidFill>
                <a:srgbClr val="959595"/>
              </a:solidFill>
              <a:latin typeface="Inconsolata"/>
              <a:ea typeface="Inconsolata"/>
              <a:cs typeface="Inconsolata"/>
              <a:sym typeface="Inconsolata"/>
            </a:endParaRPr>
          </a:p>
          <a:p>
            <a:pPr indent="0" lvl="0" marL="0" rtl="0" algn="l">
              <a:lnSpc>
                <a:spcPct val="93000"/>
              </a:lnSpc>
              <a:spcBef>
                <a:spcPts val="0"/>
              </a:spcBef>
              <a:spcAft>
                <a:spcPts val="1400"/>
              </a:spcAft>
              <a:buSzPts val="1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3"/>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Introducción del Curso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28"/>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b="0" i="0" lang="en-US" sz="2400" u="none">
                <a:solidFill>
                  <a:srgbClr val="000000"/>
                </a:solidFill>
                <a:latin typeface="Arial"/>
                <a:ea typeface="Arial"/>
                <a:cs typeface="Arial"/>
                <a:sym typeface="Arial"/>
              </a:rPr>
              <a:t>&lt;amp-img&gt;</a:t>
            </a:r>
            <a:endParaRPr sz="2400"/>
          </a:p>
        </p:txBody>
      </p:sp>
      <p:sp>
        <p:nvSpPr>
          <p:cNvPr id="269" name="Google Shape;269;p28"/>
          <p:cNvSpPr txBox="1"/>
          <p:nvPr/>
        </p:nvSpPr>
        <p:spPr>
          <a:xfrm>
            <a:off x="488950" y="1098550"/>
            <a:ext cx="3884612"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Componente incorporado</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Reemplaza tag </a:t>
            </a:r>
            <a:r>
              <a:rPr b="0" i="0" lang="en-US" sz="1400" u="none" cap="none" strike="noStrike">
                <a:solidFill>
                  <a:srgbClr val="000000"/>
                </a:solidFill>
                <a:latin typeface="Inconsolata"/>
                <a:ea typeface="Inconsolata"/>
                <a:cs typeface="Inconsolata"/>
                <a:sym typeface="Inconsolata"/>
              </a:rPr>
              <a:t>&lt;img&gt;</a:t>
            </a:r>
            <a:r>
              <a:rPr b="0" i="0" lang="en-US" sz="1400" u="none" cap="none" strike="noStrike">
                <a:solidFill>
                  <a:srgbClr val="000000"/>
                </a:solidFill>
                <a:latin typeface="Raleway"/>
                <a:ea typeface="Raleway"/>
                <a:cs typeface="Raleway"/>
                <a:sym typeface="Raleway"/>
              </a:rPr>
              <a:t> </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Admite la carga diferida inteligente de imágenes</a:t>
            </a:r>
            <a:endParaRPr b="0" i="0" sz="1400" u="none" cap="none" strike="noStrike">
              <a:solidFill>
                <a:srgbClr val="000000"/>
              </a:solidFill>
              <a:latin typeface="Raleway"/>
              <a:ea typeface="Raleway"/>
              <a:cs typeface="Raleway"/>
              <a:sym typeface="Raleway"/>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Requiere dimensiones para permitir un diseño de página fluido</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pic>
        <p:nvPicPr>
          <p:cNvPr id="270" name="Google Shape;270;p28"/>
          <p:cNvPicPr preferRelativeResize="0"/>
          <p:nvPr/>
        </p:nvPicPr>
        <p:blipFill rotWithShape="1">
          <a:blip r:embed="rId3">
            <a:alphaModFix/>
          </a:blip>
          <a:srcRect b="0" l="0" r="0" t="0"/>
          <a:stretch/>
        </p:blipFill>
        <p:spPr>
          <a:xfrm>
            <a:off x="4525962" y="1098550"/>
            <a:ext cx="4270375" cy="320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4" name="Shape 274"/>
        <p:cNvGrpSpPr/>
        <p:nvPr/>
      </p:nvGrpSpPr>
      <p:grpSpPr>
        <a:xfrm>
          <a:off x="0" y="0"/>
          <a:ext cx="0" cy="0"/>
          <a:chOff x="0" y="0"/>
          <a:chExt cx="0" cy="0"/>
        </a:xfrm>
      </p:grpSpPr>
      <p:sp>
        <p:nvSpPr>
          <p:cNvPr id="275" name="Google Shape;275;p29"/>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b="0" i="0" lang="en-US" sz="2400" u="none">
                <a:solidFill>
                  <a:srgbClr val="000000"/>
                </a:solidFill>
                <a:latin typeface="Arial"/>
                <a:ea typeface="Arial"/>
                <a:cs typeface="Arial"/>
                <a:sym typeface="Arial"/>
              </a:rPr>
              <a:t>&lt;amp-img&gt;</a:t>
            </a:r>
            <a:endParaRPr sz="2400"/>
          </a:p>
        </p:txBody>
      </p:sp>
      <p:pic>
        <p:nvPicPr>
          <p:cNvPr id="276" name="Google Shape;276;p29"/>
          <p:cNvPicPr preferRelativeResize="0"/>
          <p:nvPr/>
        </p:nvPicPr>
        <p:blipFill rotWithShape="1">
          <a:blip r:embed="rId3">
            <a:alphaModFix/>
          </a:blip>
          <a:srcRect b="0" l="0" r="0" t="0"/>
          <a:stretch/>
        </p:blipFill>
        <p:spPr>
          <a:xfrm>
            <a:off x="5967412" y="1062037"/>
            <a:ext cx="2809875" cy="3498850"/>
          </a:xfrm>
          <a:prstGeom prst="rect">
            <a:avLst/>
          </a:prstGeom>
          <a:noFill/>
          <a:ln>
            <a:noFill/>
          </a:ln>
        </p:spPr>
      </p:pic>
      <p:pic>
        <p:nvPicPr>
          <p:cNvPr id="277" name="Google Shape;277;p29"/>
          <p:cNvPicPr preferRelativeResize="0"/>
          <p:nvPr/>
        </p:nvPicPr>
        <p:blipFill rotWithShape="1">
          <a:blip r:embed="rId4">
            <a:alphaModFix/>
          </a:blip>
          <a:srcRect b="0" l="0" r="0" t="0"/>
          <a:stretch/>
        </p:blipFill>
        <p:spPr>
          <a:xfrm>
            <a:off x="6048375" y="1384300"/>
            <a:ext cx="1457325" cy="84137"/>
          </a:xfrm>
          <a:prstGeom prst="rect">
            <a:avLst/>
          </a:prstGeom>
          <a:noFill/>
          <a:ln>
            <a:noFill/>
          </a:ln>
        </p:spPr>
      </p:pic>
      <p:pic>
        <p:nvPicPr>
          <p:cNvPr id="278" name="Google Shape;278;p29"/>
          <p:cNvPicPr preferRelativeResize="0"/>
          <p:nvPr/>
        </p:nvPicPr>
        <p:blipFill rotWithShape="1">
          <a:blip r:embed="rId5">
            <a:alphaModFix/>
          </a:blip>
          <a:srcRect b="10099" l="0" r="0" t="0"/>
          <a:stretch/>
        </p:blipFill>
        <p:spPr>
          <a:xfrm>
            <a:off x="6048375" y="1468437"/>
            <a:ext cx="1457325" cy="2320926"/>
          </a:xfrm>
          <a:prstGeom prst="rect">
            <a:avLst/>
          </a:prstGeom>
          <a:noFill/>
          <a:ln>
            <a:noFill/>
          </a:ln>
        </p:spPr>
      </p:pic>
      <p:sp>
        <p:nvSpPr>
          <p:cNvPr id="279" name="Google Shape;279;p29"/>
          <p:cNvSpPr txBox="1"/>
          <p:nvPr/>
        </p:nvSpPr>
        <p:spPr>
          <a:xfrm>
            <a:off x="488950" y="1098550"/>
            <a:ext cx="3884612"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Reemplazar </a:t>
            </a:r>
            <a:r>
              <a:rPr b="0" i="0" lang="en-US" sz="1400" u="none" cap="none" strike="noStrike">
                <a:solidFill>
                  <a:srgbClr val="000000"/>
                </a:solidFill>
                <a:latin typeface="Inconsolata"/>
                <a:ea typeface="Inconsolata"/>
                <a:cs typeface="Inconsolata"/>
                <a:sym typeface="Inconsolata"/>
              </a:rPr>
              <a:t>&lt;img&gt;</a:t>
            </a:r>
            <a:r>
              <a:rPr b="0" i="0" lang="en-US" sz="1400" u="none" cap="none" strike="noStrike">
                <a:solidFill>
                  <a:srgbClr val="000000"/>
                </a:solidFill>
                <a:latin typeface="Raleway"/>
                <a:ea typeface="Raleway"/>
                <a:cs typeface="Raleway"/>
                <a:sym typeface="Raleway"/>
              </a:rPr>
              <a:t> con </a:t>
            </a:r>
            <a:r>
              <a:rPr b="0" i="0" lang="en-US" sz="1400" u="none" cap="none" strike="noStrike">
                <a:solidFill>
                  <a:srgbClr val="000000"/>
                </a:solidFill>
                <a:latin typeface="Inconsolata"/>
                <a:ea typeface="Inconsolata"/>
                <a:cs typeface="Inconsolata"/>
                <a:sym typeface="Inconsolata"/>
              </a:rPr>
              <a:t>&lt;amp-img&gt;</a:t>
            </a:r>
            <a:r>
              <a:rPr b="0" i="0" lang="en-US" sz="1400" u="none" cap="none" strike="noStrike">
                <a:solidFill>
                  <a:srgbClr val="000000"/>
                </a:solidFill>
                <a:latin typeface="Raleway"/>
                <a:ea typeface="Raleway"/>
                <a:cs typeface="Raleway"/>
                <a:sym typeface="Raleway"/>
              </a:rPr>
              <a:t> en tu sitio web.</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La imagen debería de tener dimensiones de 640 pixels by 480 pixels</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Atributos requeridos</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Inconsolata"/>
              <a:buChar char="●"/>
            </a:pPr>
            <a:r>
              <a:rPr b="0" i="0" lang="en-US" sz="1400" u="none" cap="none" strike="noStrike">
                <a:solidFill>
                  <a:srgbClr val="000000"/>
                </a:solidFill>
                <a:latin typeface="Inconsolata"/>
                <a:ea typeface="Inconsolata"/>
                <a:cs typeface="Inconsolata"/>
                <a:sym typeface="Inconsolata"/>
              </a:rPr>
              <a:t>src</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Inconsolata"/>
              <a:buChar char="●"/>
            </a:pPr>
            <a:r>
              <a:rPr b="0" i="0" lang="en-US" sz="1400" u="none" cap="none" strike="noStrike">
                <a:solidFill>
                  <a:srgbClr val="000000"/>
                </a:solidFill>
                <a:latin typeface="Inconsolata"/>
                <a:ea typeface="Inconsolata"/>
                <a:cs typeface="Inconsolata"/>
                <a:sym typeface="Inconsolata"/>
              </a:rPr>
              <a:t>width</a:t>
            </a:r>
            <a:endParaRPr b="0" i="0" sz="1400" u="none" cap="none" strike="noStrike">
              <a:solidFill>
                <a:srgbClr val="000000"/>
              </a:solidFill>
              <a:latin typeface="Arial"/>
              <a:ea typeface="Arial"/>
              <a:cs typeface="Arial"/>
              <a:sym typeface="Arial"/>
            </a:endParaRPr>
          </a:p>
          <a:p>
            <a:pPr indent="-303212" lvl="1" marL="914400" marR="0" rtl="0" algn="l">
              <a:lnSpc>
                <a:spcPct val="100000"/>
              </a:lnSpc>
              <a:spcBef>
                <a:spcPts val="1000"/>
              </a:spcBef>
              <a:spcAft>
                <a:spcPts val="0"/>
              </a:spcAft>
              <a:buClr>
                <a:srgbClr val="000000"/>
              </a:buClr>
              <a:buSzPts val="1400"/>
              <a:buFont typeface="Inconsolata"/>
              <a:buChar char="●"/>
            </a:pPr>
            <a:r>
              <a:rPr b="0" i="0" lang="en-US" sz="1400" u="none" cap="none" strike="noStrike">
                <a:solidFill>
                  <a:srgbClr val="000000"/>
                </a:solidFill>
                <a:latin typeface="Inconsolata"/>
                <a:ea typeface="Inconsolata"/>
                <a:cs typeface="Inconsolata"/>
                <a:sym typeface="Inconsolata"/>
              </a:rPr>
              <a:t>height</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sp>
        <p:nvSpPr>
          <p:cNvPr id="284" name="Google Shape;284;p31"/>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400">
                <a:solidFill>
                  <a:srgbClr val="222222"/>
                </a:solidFill>
                <a:highlight>
                  <a:srgbClr val="F8F9FA"/>
                </a:highlight>
              </a:rPr>
              <a:t>Organizar y dimensionar componentes</a:t>
            </a:r>
            <a:endParaRPr sz="2400">
              <a:solidFill>
                <a:srgbClr val="222222"/>
              </a:solidFill>
              <a:highlight>
                <a:srgbClr val="F8F9FA"/>
              </a:highlight>
            </a:endParaRPr>
          </a:p>
          <a:p>
            <a:pPr indent="0" lvl="0" marL="0" rtl="0" algn="l">
              <a:lnSpc>
                <a:spcPct val="100000"/>
              </a:lnSpc>
              <a:spcBef>
                <a:spcPts val="0"/>
              </a:spcBef>
              <a:spcAft>
                <a:spcPts val="0"/>
              </a:spcAft>
              <a:buClr>
                <a:srgbClr val="000000"/>
              </a:buClr>
              <a:buSzPts val="1400"/>
              <a:buFont typeface="Arial"/>
              <a:buNone/>
            </a:pPr>
            <a:r>
              <a:t/>
            </a:r>
            <a:endParaRPr sz="2400"/>
          </a:p>
        </p:txBody>
      </p:sp>
      <p:sp>
        <p:nvSpPr>
          <p:cNvPr id="285" name="Google Shape;285;p31"/>
          <p:cNvSpPr txBox="1"/>
          <p:nvPr/>
        </p:nvSpPr>
        <p:spPr>
          <a:xfrm>
            <a:off x="488950" y="1098550"/>
            <a:ext cx="3884612"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La imagen aún se sale del costado de la pantalla en dispositivos más pequeños.</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La propiedad de diseño le dice a AMP cómo ajustar el tamaño de los elementos en diferentes tamaños de página.</a:t>
            </a:r>
            <a:endParaRPr b="0" i="0" sz="1400" u="none" cap="none" strike="noStrike">
              <a:solidFill>
                <a:srgbClr val="000000"/>
              </a:solidFill>
              <a:latin typeface="Raleway"/>
              <a:ea typeface="Raleway"/>
              <a:cs typeface="Raleway"/>
              <a:sym typeface="Raleway"/>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Para solucionar el problema de diseño, le daremos un diseño de respuesta con “responsive”</a:t>
            </a:r>
            <a:endParaRPr b="0" i="0" sz="1400" u="none" cap="none" strike="noStrike">
              <a:solidFill>
                <a:srgbClr val="000000"/>
              </a:solidFill>
              <a:latin typeface="Raleway"/>
              <a:ea typeface="Raleway"/>
              <a:cs typeface="Raleway"/>
              <a:sym typeface="Raleway"/>
            </a:endParaRPr>
          </a:p>
          <a:p>
            <a:pPr indent="0" lvl="0" marL="45720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Inconsolata"/>
              <a:ea typeface="Inconsolata"/>
              <a:cs typeface="Inconsolata"/>
              <a:sym typeface="Inconsolata"/>
            </a:endParaRPr>
          </a:p>
        </p:txBody>
      </p:sp>
      <p:pic>
        <p:nvPicPr>
          <p:cNvPr id="286" name="Google Shape;286;p31"/>
          <p:cNvPicPr preferRelativeResize="0"/>
          <p:nvPr/>
        </p:nvPicPr>
        <p:blipFill rotWithShape="1">
          <a:blip r:embed="rId3">
            <a:alphaModFix/>
          </a:blip>
          <a:srcRect b="0" l="0" r="0" t="0"/>
          <a:stretch/>
        </p:blipFill>
        <p:spPr>
          <a:xfrm>
            <a:off x="6830812" y="840637"/>
            <a:ext cx="2809875" cy="3498850"/>
          </a:xfrm>
          <a:prstGeom prst="rect">
            <a:avLst/>
          </a:prstGeom>
          <a:noFill/>
          <a:ln>
            <a:noFill/>
          </a:ln>
        </p:spPr>
      </p:pic>
      <p:pic>
        <p:nvPicPr>
          <p:cNvPr id="287" name="Google Shape;287;p31"/>
          <p:cNvPicPr preferRelativeResize="0"/>
          <p:nvPr/>
        </p:nvPicPr>
        <p:blipFill rotWithShape="1">
          <a:blip r:embed="rId4">
            <a:alphaModFix/>
          </a:blip>
          <a:srcRect b="0" l="0" r="0" t="0"/>
          <a:stretch/>
        </p:blipFill>
        <p:spPr>
          <a:xfrm>
            <a:off x="6911775" y="1162900"/>
            <a:ext cx="1457325" cy="84137"/>
          </a:xfrm>
          <a:prstGeom prst="rect">
            <a:avLst/>
          </a:prstGeom>
          <a:noFill/>
          <a:ln>
            <a:noFill/>
          </a:ln>
        </p:spPr>
      </p:pic>
      <p:pic>
        <p:nvPicPr>
          <p:cNvPr id="288" name="Google Shape;288;p31"/>
          <p:cNvPicPr preferRelativeResize="0"/>
          <p:nvPr/>
        </p:nvPicPr>
        <p:blipFill rotWithShape="1">
          <a:blip r:embed="rId5">
            <a:alphaModFix/>
          </a:blip>
          <a:srcRect b="10099" l="0" r="0" t="0"/>
          <a:stretch/>
        </p:blipFill>
        <p:spPr>
          <a:xfrm>
            <a:off x="6911775" y="1247037"/>
            <a:ext cx="1457325" cy="2320926"/>
          </a:xfrm>
          <a:prstGeom prst="rect">
            <a:avLst/>
          </a:prstGeom>
          <a:noFill/>
          <a:ln>
            <a:noFill/>
          </a:ln>
        </p:spPr>
      </p:pic>
      <p:sp>
        <p:nvSpPr>
          <p:cNvPr id="289" name="Google Shape;289;p31"/>
          <p:cNvSpPr txBox="1"/>
          <p:nvPr/>
        </p:nvSpPr>
        <p:spPr>
          <a:xfrm>
            <a:off x="4538100" y="1512750"/>
            <a:ext cx="1894200" cy="2118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&lt;amp-img</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src="(✄snip)"</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layout="responsive"</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width="640"</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height="480"&gt;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&lt;/amp-img&gt;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22"/>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sz="2400"/>
              <a:t>Ejemplo de Componente </a:t>
            </a:r>
            <a:r>
              <a:rPr b="0" i="0" lang="en-US" sz="2400" u="none">
                <a:solidFill>
                  <a:srgbClr val="000000"/>
                </a:solidFill>
                <a:latin typeface="Arial"/>
                <a:ea typeface="Arial"/>
                <a:cs typeface="Arial"/>
                <a:sym typeface="Arial"/>
              </a:rPr>
              <a:t>- &lt;amp-img&gt;</a:t>
            </a:r>
            <a:endParaRPr sz="2400"/>
          </a:p>
        </p:txBody>
      </p:sp>
      <p:sp>
        <p:nvSpPr>
          <p:cNvPr id="295" name="Google Shape;295;p22"/>
          <p:cNvSpPr txBox="1"/>
          <p:nvPr/>
        </p:nvSpPr>
        <p:spPr>
          <a:xfrm>
            <a:off x="635000" y="1158875"/>
            <a:ext cx="7940700" cy="22701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&lt;amp-img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src="IMG-URL"</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width="640"</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height="480"</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layout="responsive"&gt;</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&lt;/amp-img&gt;</a:t>
            </a:r>
            <a:br>
              <a:rPr b="1" i="0" lang="en-US" sz="1400" u="none" cap="none" strike="noStrike">
                <a:solidFill>
                  <a:srgbClr val="000000"/>
                </a:solidFill>
                <a:latin typeface="Inconsolata"/>
                <a:ea typeface="Inconsolata"/>
                <a:cs typeface="Inconsolata"/>
                <a:sym typeface="Inconsolata"/>
              </a:rPr>
            </a:br>
            <a:endParaRPr b="0" i="0" sz="1400" u="none" cap="none" strike="noStrike">
              <a:solidFill>
                <a:srgbClr val="000000"/>
              </a:solidFill>
              <a:latin typeface="Arial"/>
              <a:ea typeface="Arial"/>
              <a:cs typeface="Arial"/>
              <a:sym typeface="Arial"/>
            </a:endParaRPr>
          </a:p>
        </p:txBody>
      </p:sp>
      <p:pic>
        <p:nvPicPr>
          <p:cNvPr id="296" name="Google Shape;296;p22"/>
          <p:cNvPicPr preferRelativeResize="0"/>
          <p:nvPr/>
        </p:nvPicPr>
        <p:blipFill rotWithShape="1">
          <a:blip r:embed="rId3">
            <a:alphaModFix/>
          </a:blip>
          <a:srcRect b="0" l="0" r="0" t="0"/>
          <a:stretch/>
        </p:blipFill>
        <p:spPr>
          <a:xfrm>
            <a:off x="5984875" y="968375"/>
            <a:ext cx="1884362" cy="3717925"/>
          </a:xfrm>
          <a:prstGeom prst="rect">
            <a:avLst/>
          </a:prstGeom>
          <a:noFill/>
          <a:ln>
            <a:noFill/>
          </a:ln>
        </p:spPr>
      </p:pic>
      <p:pic>
        <p:nvPicPr>
          <p:cNvPr id="297" name="Google Shape;297;p22"/>
          <p:cNvPicPr preferRelativeResize="0"/>
          <p:nvPr/>
        </p:nvPicPr>
        <p:blipFill rotWithShape="1">
          <a:blip r:embed="rId4">
            <a:alphaModFix/>
          </a:blip>
          <a:srcRect b="475" l="640" r="1027" t="638"/>
          <a:stretch/>
        </p:blipFill>
        <p:spPr>
          <a:xfrm>
            <a:off x="6238875" y="1603375"/>
            <a:ext cx="1374775" cy="24558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sp>
        <p:nvSpPr>
          <p:cNvPr id="302" name="Google Shape;302;p23"/>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sz="2400">
                <a:solidFill>
                  <a:schemeClr val="dk1"/>
                </a:solidFill>
              </a:rPr>
              <a:t>Ejemplo de Componente </a:t>
            </a:r>
            <a:r>
              <a:rPr b="0" i="0" lang="en-US" sz="2400" u="none">
                <a:solidFill>
                  <a:srgbClr val="000000"/>
                </a:solidFill>
                <a:latin typeface="Arial"/>
                <a:ea typeface="Arial"/>
                <a:cs typeface="Arial"/>
                <a:sym typeface="Arial"/>
              </a:rPr>
              <a:t> - &lt;amp-twitter&gt;</a:t>
            </a:r>
            <a:endParaRPr sz="2400"/>
          </a:p>
        </p:txBody>
      </p:sp>
      <p:sp>
        <p:nvSpPr>
          <p:cNvPr id="303" name="Google Shape;303;p23"/>
          <p:cNvSpPr txBox="1"/>
          <p:nvPr/>
        </p:nvSpPr>
        <p:spPr>
          <a:xfrm>
            <a:off x="601662" y="1149350"/>
            <a:ext cx="7940675" cy="365125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&lt;amp-twitter </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width="486"</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height="657"</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layout="responsive"</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data-tweetid="ID"&gt;</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&lt;/amp-twitter&gt;</a:t>
            </a:r>
            <a:br>
              <a:rPr b="1" i="0" lang="en-US" sz="1400" u="none" cap="none" strike="noStrike">
                <a:solidFill>
                  <a:srgbClr val="000000"/>
                </a:solidFill>
                <a:latin typeface="Inconsolata"/>
                <a:ea typeface="Inconsolata"/>
                <a:cs typeface="Inconsolata"/>
                <a:sym typeface="Inconsolata"/>
              </a:rPr>
            </a:br>
            <a:endParaRPr b="0" i="0" sz="1400" u="none" cap="none" strike="noStrike">
              <a:solidFill>
                <a:srgbClr val="000000"/>
              </a:solidFill>
              <a:latin typeface="Arial"/>
              <a:ea typeface="Arial"/>
              <a:cs typeface="Arial"/>
              <a:sym typeface="Arial"/>
            </a:endParaRPr>
          </a:p>
        </p:txBody>
      </p:sp>
      <p:pic>
        <p:nvPicPr>
          <p:cNvPr id="304" name="Google Shape;304;p23"/>
          <p:cNvPicPr preferRelativeResize="0"/>
          <p:nvPr/>
        </p:nvPicPr>
        <p:blipFill rotWithShape="1">
          <a:blip r:embed="rId3">
            <a:alphaModFix/>
          </a:blip>
          <a:srcRect b="0" l="0" r="0" t="0"/>
          <a:stretch/>
        </p:blipFill>
        <p:spPr>
          <a:xfrm>
            <a:off x="5984875" y="968375"/>
            <a:ext cx="1884362" cy="3717925"/>
          </a:xfrm>
          <a:prstGeom prst="rect">
            <a:avLst/>
          </a:prstGeom>
          <a:noFill/>
          <a:ln>
            <a:noFill/>
          </a:ln>
        </p:spPr>
      </p:pic>
      <p:pic>
        <p:nvPicPr>
          <p:cNvPr id="305" name="Google Shape;305;p23"/>
          <p:cNvPicPr preferRelativeResize="0"/>
          <p:nvPr/>
        </p:nvPicPr>
        <p:blipFill rotWithShape="1">
          <a:blip r:embed="rId4">
            <a:alphaModFix/>
          </a:blip>
          <a:srcRect b="0" l="422" r="798" t="294"/>
          <a:stretch/>
        </p:blipFill>
        <p:spPr>
          <a:xfrm>
            <a:off x="6235700" y="1600200"/>
            <a:ext cx="1389062" cy="24717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24"/>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sz="2400">
                <a:solidFill>
                  <a:schemeClr val="dk1"/>
                </a:solidFill>
              </a:rPr>
              <a:t>Ejemplo de Componente </a:t>
            </a:r>
            <a:r>
              <a:rPr b="0" i="0" lang="en-US" sz="2400" u="none">
                <a:solidFill>
                  <a:srgbClr val="000000"/>
                </a:solidFill>
                <a:latin typeface="Arial"/>
                <a:ea typeface="Arial"/>
                <a:cs typeface="Arial"/>
                <a:sym typeface="Arial"/>
              </a:rPr>
              <a:t> - &lt;amp-youtube&gt;</a:t>
            </a:r>
            <a:endParaRPr sz="2400"/>
          </a:p>
        </p:txBody>
      </p:sp>
      <p:sp>
        <p:nvSpPr>
          <p:cNvPr id="311" name="Google Shape;311;p24"/>
          <p:cNvSpPr txBox="1"/>
          <p:nvPr/>
        </p:nvSpPr>
        <p:spPr>
          <a:xfrm>
            <a:off x="601662" y="1149350"/>
            <a:ext cx="7940675" cy="365125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&lt;amp-youtube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Inconsolata"/>
              <a:buNone/>
            </a:pPr>
            <a:r>
              <a:rPr b="1" i="0" lang="en-US" sz="1400" u="none" cap="none" strike="noStrike">
                <a:solidFill>
                  <a:srgbClr val="000000"/>
                </a:solidFill>
                <a:latin typeface="Inconsolata"/>
                <a:ea typeface="Inconsolata"/>
                <a:cs typeface="Inconsolata"/>
                <a:sym typeface="Inconsolata"/>
              </a:rPr>
              <a:t>    data-videoid="ID"</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width="480"</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height="270"</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    layout="responsive"&gt;</a:t>
            </a:r>
            <a:br>
              <a:rPr b="1" i="0" lang="en-US" sz="1400" u="none" cap="none" strike="noStrike">
                <a:solidFill>
                  <a:srgbClr val="000000"/>
                </a:solidFill>
                <a:latin typeface="Inconsolata"/>
                <a:ea typeface="Inconsolata"/>
                <a:cs typeface="Inconsolata"/>
                <a:sym typeface="Inconsolata"/>
              </a:rPr>
            </a:br>
            <a:r>
              <a:rPr b="1" i="0" lang="en-US" sz="1400" u="none" cap="none" strike="noStrike">
                <a:solidFill>
                  <a:srgbClr val="000000"/>
                </a:solidFill>
                <a:latin typeface="Inconsolata"/>
                <a:ea typeface="Inconsolata"/>
                <a:cs typeface="Inconsolata"/>
                <a:sym typeface="Inconsolata"/>
              </a:rPr>
              <a:t>&lt;/amp-youtube&gt;</a:t>
            </a:r>
            <a:br>
              <a:rPr b="1" i="0" lang="en-US" sz="1400" u="none" cap="none" strike="noStrike">
                <a:solidFill>
                  <a:srgbClr val="000000"/>
                </a:solidFill>
                <a:latin typeface="Inconsolata"/>
                <a:ea typeface="Inconsolata"/>
                <a:cs typeface="Inconsolata"/>
                <a:sym typeface="Inconsolata"/>
              </a:rPr>
            </a:br>
            <a:endParaRPr b="0" i="0" sz="1400" u="none" cap="none" strike="noStrike">
              <a:solidFill>
                <a:srgbClr val="000000"/>
              </a:solidFill>
              <a:latin typeface="Arial"/>
              <a:ea typeface="Arial"/>
              <a:cs typeface="Arial"/>
              <a:sym typeface="Arial"/>
            </a:endParaRPr>
          </a:p>
        </p:txBody>
      </p:sp>
      <p:pic>
        <p:nvPicPr>
          <p:cNvPr id="312" name="Google Shape;312;p24"/>
          <p:cNvPicPr preferRelativeResize="0"/>
          <p:nvPr/>
        </p:nvPicPr>
        <p:blipFill rotWithShape="1">
          <a:blip r:embed="rId3">
            <a:alphaModFix/>
          </a:blip>
          <a:srcRect b="0" l="0" r="0" t="0"/>
          <a:stretch/>
        </p:blipFill>
        <p:spPr>
          <a:xfrm>
            <a:off x="5984875" y="968375"/>
            <a:ext cx="1884362" cy="3717925"/>
          </a:xfrm>
          <a:prstGeom prst="rect">
            <a:avLst/>
          </a:prstGeom>
          <a:noFill/>
          <a:ln>
            <a:noFill/>
          </a:ln>
        </p:spPr>
      </p:pic>
      <p:pic>
        <p:nvPicPr>
          <p:cNvPr id="313" name="Google Shape;313;p24"/>
          <p:cNvPicPr preferRelativeResize="0"/>
          <p:nvPr/>
        </p:nvPicPr>
        <p:blipFill rotWithShape="1">
          <a:blip r:embed="rId4">
            <a:alphaModFix/>
          </a:blip>
          <a:srcRect b="0" l="775" r="846" t="0"/>
          <a:stretch/>
        </p:blipFill>
        <p:spPr>
          <a:xfrm>
            <a:off x="6240462" y="1603375"/>
            <a:ext cx="1371600" cy="245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7" name="Shape 317"/>
        <p:cNvGrpSpPr/>
        <p:nvPr/>
      </p:nvGrpSpPr>
      <p:grpSpPr>
        <a:xfrm>
          <a:off x="0" y="0"/>
          <a:ext cx="0" cy="0"/>
          <a:chOff x="0" y="0"/>
          <a:chExt cx="0" cy="0"/>
        </a:xfrm>
      </p:grpSpPr>
      <p:sp>
        <p:nvSpPr>
          <p:cNvPr id="318" name="Google Shape;318;p26"/>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Taller</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 name="Shape 322"/>
        <p:cNvGrpSpPr/>
        <p:nvPr/>
      </p:nvGrpSpPr>
      <p:grpSpPr>
        <a:xfrm>
          <a:off x="0" y="0"/>
          <a:ext cx="0" cy="0"/>
          <a:chOff x="0" y="0"/>
          <a:chExt cx="0" cy="0"/>
        </a:xfrm>
      </p:grpSpPr>
      <p:sp>
        <p:nvSpPr>
          <p:cNvPr id="323" name="Google Shape;323;p27"/>
          <p:cNvSpPr txBox="1"/>
          <p:nvPr/>
        </p:nvSpPr>
        <p:spPr>
          <a:xfrm>
            <a:off x="488950" y="1098550"/>
            <a:ext cx="8235950"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Usar los componentes de AMP por primera vez.</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Aprender como componentes de AMP reemplazan algunos </a:t>
            </a:r>
            <a:r>
              <a:rPr b="0" i="0" lang="en-US" sz="1400" u="none" cap="none" strike="noStrike">
                <a:solidFill>
                  <a:schemeClr val="dk1"/>
                </a:solidFill>
                <a:latin typeface="Raleway"/>
                <a:ea typeface="Raleway"/>
                <a:cs typeface="Raleway"/>
                <a:sym typeface="Raleway"/>
              </a:rPr>
              <a:t>tags de </a:t>
            </a:r>
            <a:r>
              <a:rPr b="0" i="0" lang="en-US" sz="1400" u="none" cap="none" strike="noStrike">
                <a:solidFill>
                  <a:srgbClr val="000000"/>
                </a:solidFill>
                <a:latin typeface="Raleway"/>
                <a:ea typeface="Raleway"/>
                <a:cs typeface="Raleway"/>
                <a:sym typeface="Raleway"/>
              </a:rPr>
              <a:t>HTML.</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24" name="Google Shape;324;p27"/>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a:t>Metas del Taller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931941688a_0_10"/>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1:</a:t>
            </a:r>
            <a:endParaRPr/>
          </a:p>
        </p:txBody>
      </p:sp>
      <p:sp>
        <p:nvSpPr>
          <p:cNvPr id="332" name="Google Shape;332;g931941688a_0_10"/>
          <p:cNvSpPr txBox="1"/>
          <p:nvPr>
            <p:ph idx="1" type="body"/>
          </p:nvPr>
        </p:nvSpPr>
        <p:spPr>
          <a:xfrm>
            <a:off x="536575" y="1279525"/>
            <a:ext cx="2643900" cy="3305100"/>
          </a:xfrm>
          <a:prstGeom prst="rect">
            <a:avLst/>
          </a:prstGeom>
          <a:noFill/>
          <a:ln>
            <a:noFill/>
          </a:ln>
        </p:spPr>
        <p:txBody>
          <a:bodyPr anchorCtr="0" anchor="t" bIns="91425" lIns="91425" spcFirstLastPara="1" rIns="91425" wrap="square" tIns="91425">
            <a:noAutofit/>
          </a:bodyPr>
          <a:lstStyle/>
          <a:p>
            <a:pPr indent="-317500" lvl="0" marL="457200" rtl="0" algn="just">
              <a:lnSpc>
                <a:spcPct val="93000"/>
              </a:lnSpc>
              <a:spcBef>
                <a:spcPts val="0"/>
              </a:spcBef>
              <a:spcAft>
                <a:spcPts val="0"/>
              </a:spcAft>
              <a:buSzPts val="1400"/>
              <a:buChar char="●"/>
            </a:pPr>
            <a:r>
              <a:rPr lang="en-US"/>
              <a:t>Copiamos el código previo para iniciar AMP luego agregamos ciertas características.</a:t>
            </a:r>
            <a:br>
              <a:rPr lang="en-US"/>
            </a:br>
            <a:endParaRPr/>
          </a:p>
          <a:p>
            <a:pPr indent="-317500" lvl="1" marL="914400" rtl="0" algn="just">
              <a:lnSpc>
                <a:spcPct val="93000"/>
              </a:lnSpc>
              <a:spcBef>
                <a:spcPts val="0"/>
              </a:spcBef>
              <a:spcAft>
                <a:spcPts val="0"/>
              </a:spcAft>
              <a:buSzPts val="1400"/>
              <a:buAutoNum type="alphaLcPeriod"/>
            </a:pPr>
            <a:r>
              <a:rPr lang="en-US"/>
              <a:t>root para facilitar el espaciado que nos ayudará a definir nuestra página web.</a:t>
            </a:r>
            <a:endParaRPr/>
          </a:p>
          <a:p>
            <a:pPr indent="0" lvl="0" marL="457200" rtl="0" algn="just">
              <a:lnSpc>
                <a:spcPct val="93000"/>
              </a:lnSpc>
              <a:spcBef>
                <a:spcPts val="1100"/>
              </a:spcBef>
              <a:spcAft>
                <a:spcPts val="1400"/>
              </a:spcAft>
              <a:buSzPts val="1400"/>
              <a:buNone/>
            </a:pPr>
            <a:r>
              <a:t/>
            </a:r>
            <a:endParaRPr/>
          </a:p>
        </p:txBody>
      </p:sp>
      <p:pic>
        <p:nvPicPr>
          <p:cNvPr id="333" name="Google Shape;333;g931941688a_0_10"/>
          <p:cNvPicPr preferRelativeResize="0"/>
          <p:nvPr/>
        </p:nvPicPr>
        <p:blipFill rotWithShape="1">
          <a:blip r:embed="rId3">
            <a:alphaModFix/>
          </a:blip>
          <a:srcRect b="0" l="0" r="0" t="0"/>
          <a:stretch/>
        </p:blipFill>
        <p:spPr>
          <a:xfrm>
            <a:off x="3385028" y="729600"/>
            <a:ext cx="5392252" cy="3904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931941688a_0_18"/>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2:</a:t>
            </a:r>
            <a:endParaRPr/>
          </a:p>
        </p:txBody>
      </p:sp>
      <p:sp>
        <p:nvSpPr>
          <p:cNvPr id="341" name="Google Shape;341;g931941688a_0_18"/>
          <p:cNvSpPr txBox="1"/>
          <p:nvPr>
            <p:ph idx="1" type="body"/>
          </p:nvPr>
        </p:nvSpPr>
        <p:spPr>
          <a:xfrm>
            <a:off x="398500" y="767475"/>
            <a:ext cx="3593700" cy="4058700"/>
          </a:xfrm>
          <a:prstGeom prst="rect">
            <a:avLst/>
          </a:prstGeom>
          <a:noFill/>
          <a:ln>
            <a:noFill/>
          </a:ln>
        </p:spPr>
        <p:txBody>
          <a:bodyPr anchorCtr="0" anchor="t" bIns="91425" lIns="91425" spcFirstLastPara="1" rIns="91425" wrap="square" tIns="91425">
            <a:noAutofit/>
          </a:bodyPr>
          <a:lstStyle/>
          <a:p>
            <a:pPr indent="-317500" lvl="0" marL="457200" rtl="0" algn="just">
              <a:lnSpc>
                <a:spcPct val="93000"/>
              </a:lnSpc>
              <a:spcBef>
                <a:spcPts val="0"/>
              </a:spcBef>
              <a:spcAft>
                <a:spcPts val="0"/>
              </a:spcAft>
              <a:buSzPts val="1400"/>
              <a:buChar char="●"/>
            </a:pPr>
            <a:r>
              <a:rPr lang="en-US"/>
              <a:t>Para poder usar fuentes externas usamos LINK como vemos sombreado en la imagen.</a:t>
            </a:r>
            <a:br>
              <a:rPr lang="en-US"/>
            </a:br>
            <a:endParaRPr/>
          </a:p>
          <a:p>
            <a:pPr indent="-292100" lvl="1" marL="571500" rtl="0" algn="just">
              <a:lnSpc>
                <a:spcPct val="93000"/>
              </a:lnSpc>
              <a:spcBef>
                <a:spcPts val="0"/>
              </a:spcBef>
              <a:spcAft>
                <a:spcPts val="0"/>
              </a:spcAft>
              <a:buSzPts val="1000"/>
              <a:buAutoNum type="alphaLcPeriod"/>
            </a:pPr>
            <a:r>
              <a:rPr lang="en-US" sz="1000" u="sng">
                <a:solidFill>
                  <a:schemeClr val="hlink"/>
                </a:solidFill>
                <a:hlinkClick r:id="rId3"/>
              </a:rPr>
              <a:t>https://fonts.google.com</a:t>
            </a:r>
            <a:br>
              <a:rPr lang="en-US" sz="1000"/>
            </a:br>
            <a:endParaRPr sz="1000"/>
          </a:p>
          <a:p>
            <a:pPr indent="-292100" lvl="1" marL="571500" rtl="0" algn="l">
              <a:lnSpc>
                <a:spcPct val="93000"/>
              </a:lnSpc>
              <a:spcBef>
                <a:spcPts val="0"/>
              </a:spcBef>
              <a:spcAft>
                <a:spcPts val="0"/>
              </a:spcAft>
              <a:buSzPts val="1000"/>
              <a:buAutoNum type="alphaLcPeriod"/>
            </a:pPr>
            <a:r>
              <a:rPr lang="en-US" sz="1000"/>
              <a:t>Escogemos un font, ejemplo:</a:t>
            </a:r>
            <a:br>
              <a:rPr lang="en-US" sz="1000"/>
            </a:br>
            <a:br>
              <a:rPr lang="en-US" sz="1000"/>
            </a:br>
            <a:r>
              <a:rPr lang="en-US" sz="1000" u="sng">
                <a:solidFill>
                  <a:schemeClr val="hlink"/>
                </a:solidFill>
                <a:hlinkClick r:id="rId4"/>
              </a:rPr>
              <a:t>https://fonts.google.com/specimen/Russo+One</a:t>
            </a:r>
            <a:br>
              <a:rPr lang="en-US" sz="1000"/>
            </a:br>
            <a:br>
              <a:rPr lang="en-US" sz="1000"/>
            </a:br>
            <a:r>
              <a:rPr lang="en-US" sz="1000"/>
              <a:t>y lo transformamos a esto:</a:t>
            </a:r>
            <a:br>
              <a:rPr lang="en-US" sz="1000"/>
            </a:br>
            <a:br>
              <a:rPr lang="en-US" sz="900"/>
            </a:br>
            <a:r>
              <a:rPr lang="en-US" sz="900">
                <a:solidFill>
                  <a:srgbClr val="FF0000"/>
                </a:solidFill>
              </a:rPr>
              <a:t>&lt;link href="https://fonts.googleapis.com/css?family=Bangers" rel="stylesheet" type="text/css"/&gt;</a:t>
            </a:r>
            <a:r>
              <a:rPr lang="en-US" sz="900"/>
              <a:t> </a:t>
            </a:r>
            <a:br>
              <a:rPr lang="en-US"/>
            </a:br>
            <a:endParaRPr/>
          </a:p>
          <a:p>
            <a:pPr indent="-317500" lvl="0" marL="457200" rtl="0" algn="just">
              <a:lnSpc>
                <a:spcPct val="93000"/>
              </a:lnSpc>
              <a:spcBef>
                <a:spcPts val="0"/>
              </a:spcBef>
              <a:spcAft>
                <a:spcPts val="0"/>
              </a:spcAft>
              <a:buSzPts val="1400"/>
              <a:buChar char="●"/>
            </a:pPr>
            <a:r>
              <a:rPr lang="en-US"/>
              <a:t>Definimos header y usamos fondo de color gris claro.</a:t>
            </a:r>
            <a:br>
              <a:rPr lang="en-US"/>
            </a:br>
            <a:endParaRPr/>
          </a:p>
          <a:p>
            <a:pPr indent="-317500" lvl="0" marL="457200" rtl="0" algn="just">
              <a:lnSpc>
                <a:spcPct val="93000"/>
              </a:lnSpc>
              <a:spcBef>
                <a:spcPts val="0"/>
              </a:spcBef>
              <a:spcAft>
                <a:spcPts val="0"/>
              </a:spcAft>
              <a:buSzPts val="1400"/>
              <a:buChar char="●"/>
            </a:pPr>
            <a:r>
              <a:rPr lang="en-US"/>
              <a:t>Definimos en h1, fuente BANGERS y en caso no encuentre use SANS-SERIF y damos un espaciado arriba y abajo del texto.</a:t>
            </a:r>
            <a:endParaRPr/>
          </a:p>
          <a:p>
            <a:pPr indent="0" lvl="0" marL="457200" rtl="0" algn="just">
              <a:lnSpc>
                <a:spcPct val="93000"/>
              </a:lnSpc>
              <a:spcBef>
                <a:spcPts val="1400"/>
              </a:spcBef>
              <a:spcAft>
                <a:spcPts val="1400"/>
              </a:spcAft>
              <a:buSzPts val="1400"/>
              <a:buNone/>
            </a:pPr>
            <a:r>
              <a:t/>
            </a:r>
            <a:endParaRPr/>
          </a:p>
        </p:txBody>
      </p:sp>
      <p:pic>
        <p:nvPicPr>
          <p:cNvPr id="342" name="Google Shape;342;g931941688a_0_18"/>
          <p:cNvPicPr preferRelativeResize="0"/>
          <p:nvPr/>
        </p:nvPicPr>
        <p:blipFill rotWithShape="1">
          <a:blip r:embed="rId5">
            <a:alphaModFix/>
          </a:blip>
          <a:srcRect b="0" l="0" r="0" t="0"/>
          <a:stretch/>
        </p:blipFill>
        <p:spPr>
          <a:xfrm>
            <a:off x="4021826" y="523600"/>
            <a:ext cx="4801874" cy="4172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pic>
        <p:nvPicPr>
          <p:cNvPr id="78" name="Google Shape;78;p4"/>
          <p:cNvPicPr preferRelativeResize="0"/>
          <p:nvPr/>
        </p:nvPicPr>
        <p:blipFill rotWithShape="1">
          <a:blip r:embed="rId3">
            <a:alphaModFix/>
          </a:blip>
          <a:srcRect b="0" l="0" r="0" t="10609"/>
          <a:stretch/>
        </p:blipFill>
        <p:spPr>
          <a:xfrm>
            <a:off x="0" y="0"/>
            <a:ext cx="9144000" cy="5448300"/>
          </a:xfrm>
          <a:prstGeom prst="rect">
            <a:avLst/>
          </a:prstGeom>
          <a:noFill/>
          <a:ln>
            <a:noFill/>
          </a:ln>
        </p:spPr>
      </p:pic>
      <p:sp>
        <p:nvSpPr>
          <p:cNvPr id="79" name="Google Shape;79;p4"/>
          <p:cNvSpPr/>
          <p:nvPr/>
        </p:nvSpPr>
        <p:spPr>
          <a:xfrm>
            <a:off x="0" y="0"/>
            <a:ext cx="9144000" cy="52387"/>
          </a:xfrm>
          <a:prstGeom prst="rect">
            <a:avLst/>
          </a:prstGeom>
          <a:solidFill>
            <a:srgbClr val="1C79C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931941688a_0_29"/>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3:</a:t>
            </a:r>
            <a:endParaRPr/>
          </a:p>
        </p:txBody>
      </p:sp>
      <p:sp>
        <p:nvSpPr>
          <p:cNvPr id="350" name="Google Shape;350;g931941688a_0_29"/>
          <p:cNvSpPr txBox="1"/>
          <p:nvPr>
            <p:ph idx="1" type="body"/>
          </p:nvPr>
        </p:nvSpPr>
        <p:spPr>
          <a:xfrm>
            <a:off x="536575" y="1279525"/>
            <a:ext cx="3610800" cy="3305100"/>
          </a:xfrm>
          <a:prstGeom prst="rect">
            <a:avLst/>
          </a:prstGeom>
          <a:noFill/>
          <a:ln>
            <a:noFill/>
          </a:ln>
        </p:spPr>
        <p:txBody>
          <a:bodyPr anchorCtr="0" anchor="t" bIns="91425" lIns="91425" spcFirstLastPara="1" rIns="91425" wrap="square" tIns="91425">
            <a:noAutofit/>
          </a:bodyPr>
          <a:lstStyle/>
          <a:p>
            <a:pPr indent="-317500" lvl="0" marL="457200" rtl="0" algn="l">
              <a:lnSpc>
                <a:spcPct val="93000"/>
              </a:lnSpc>
              <a:spcBef>
                <a:spcPts val="0"/>
              </a:spcBef>
              <a:spcAft>
                <a:spcPts val="0"/>
              </a:spcAft>
              <a:buSzPts val="1400"/>
              <a:buChar char="●"/>
            </a:pPr>
            <a:r>
              <a:rPr lang="en-US"/>
              <a:t>Entremos a este link:</a:t>
            </a:r>
            <a:br>
              <a:rPr lang="en-US"/>
            </a:br>
            <a:br>
              <a:rPr lang="en-US"/>
            </a:br>
            <a:r>
              <a:rPr lang="en-US" sz="1100">
                <a:solidFill>
                  <a:srgbClr val="4A86E8"/>
                </a:solidFill>
              </a:rPr>
              <a:t>https://amp.dev/documentation/examples/</a:t>
            </a:r>
            <a:br>
              <a:rPr lang="en-US" sz="1100">
                <a:solidFill>
                  <a:srgbClr val="4A86E8"/>
                </a:solidFill>
              </a:rPr>
            </a:br>
            <a:br>
              <a:rPr lang="en-US" sz="1100">
                <a:solidFill>
                  <a:srgbClr val="4A86E8"/>
                </a:solidFill>
              </a:rPr>
            </a:br>
            <a:endParaRPr sz="1100">
              <a:solidFill>
                <a:srgbClr val="4A86E8"/>
              </a:solidFill>
            </a:endParaRPr>
          </a:p>
          <a:p>
            <a:pPr indent="-317500" lvl="0" marL="457200" rtl="0" algn="l">
              <a:lnSpc>
                <a:spcPct val="93000"/>
              </a:lnSpc>
              <a:spcBef>
                <a:spcPts val="0"/>
              </a:spcBef>
              <a:spcAft>
                <a:spcPts val="0"/>
              </a:spcAft>
              <a:buSzPts val="1400"/>
              <a:buChar char="●"/>
            </a:pPr>
            <a:r>
              <a:rPr lang="en-US"/>
              <a:t>Buscamos amp-sidebar</a:t>
            </a:r>
            <a:br>
              <a:rPr lang="en-US"/>
            </a:br>
            <a:endParaRPr/>
          </a:p>
          <a:p>
            <a:pPr indent="-317500" lvl="1" marL="914400" rtl="0" algn="l">
              <a:lnSpc>
                <a:spcPct val="93000"/>
              </a:lnSpc>
              <a:spcBef>
                <a:spcPts val="0"/>
              </a:spcBef>
              <a:spcAft>
                <a:spcPts val="0"/>
              </a:spcAft>
              <a:buSzPts val="1400"/>
              <a:buChar char="○"/>
            </a:pPr>
            <a:r>
              <a:rPr lang="en-US"/>
              <a:t>Usamos el Scripts requerido.</a:t>
            </a:r>
            <a:br>
              <a:rPr lang="en-US"/>
            </a:br>
            <a:endParaRPr/>
          </a:p>
          <a:p>
            <a:pPr indent="-317500" lvl="1" marL="914400" rtl="0" algn="l">
              <a:lnSpc>
                <a:spcPct val="93000"/>
              </a:lnSpc>
              <a:spcBef>
                <a:spcPts val="0"/>
              </a:spcBef>
              <a:spcAft>
                <a:spcPts val="0"/>
              </a:spcAft>
              <a:buSzPts val="1400"/>
              <a:buChar char="○"/>
            </a:pPr>
            <a:r>
              <a:rPr lang="en-US"/>
              <a:t>Usamos el ejemplo planteado como guia.</a:t>
            </a:r>
            <a:br>
              <a:rPr lang="en-US"/>
            </a:br>
            <a:br>
              <a:rPr lang="en-US"/>
            </a:br>
            <a:endParaRPr sz="900">
              <a:solidFill>
                <a:srgbClr val="FF0000"/>
              </a:solidFill>
            </a:endParaRPr>
          </a:p>
          <a:p>
            <a:pPr indent="0" lvl="0" marL="457200" rtl="0" algn="l">
              <a:lnSpc>
                <a:spcPct val="93000"/>
              </a:lnSpc>
              <a:spcBef>
                <a:spcPts val="1100"/>
              </a:spcBef>
              <a:spcAft>
                <a:spcPts val="0"/>
              </a:spcAft>
              <a:buSzPts val="1400"/>
              <a:buNone/>
            </a:pPr>
            <a:r>
              <a:t/>
            </a:r>
            <a:endParaRPr sz="900">
              <a:solidFill>
                <a:srgbClr val="FF0000"/>
              </a:solidFill>
            </a:endParaRPr>
          </a:p>
          <a:p>
            <a:pPr indent="0" lvl="0" marL="0" rtl="0" algn="l">
              <a:lnSpc>
                <a:spcPct val="93000"/>
              </a:lnSpc>
              <a:spcBef>
                <a:spcPts val="1400"/>
              </a:spcBef>
              <a:spcAft>
                <a:spcPts val="1400"/>
              </a:spcAft>
              <a:buSzPts val="1400"/>
              <a:buNone/>
            </a:pPr>
            <a:r>
              <a:t/>
            </a:r>
            <a:endParaRPr/>
          </a:p>
        </p:txBody>
      </p:sp>
      <p:pic>
        <p:nvPicPr>
          <p:cNvPr id="351" name="Google Shape;351;g931941688a_0_29"/>
          <p:cNvPicPr preferRelativeResize="0"/>
          <p:nvPr/>
        </p:nvPicPr>
        <p:blipFill rotWithShape="1">
          <a:blip r:embed="rId3">
            <a:alphaModFix/>
          </a:blip>
          <a:srcRect b="0" l="0" r="0" t="0"/>
          <a:stretch/>
        </p:blipFill>
        <p:spPr>
          <a:xfrm>
            <a:off x="4102833" y="1078175"/>
            <a:ext cx="4663849" cy="1304675"/>
          </a:xfrm>
          <a:prstGeom prst="rect">
            <a:avLst/>
          </a:prstGeom>
          <a:noFill/>
          <a:ln>
            <a:noFill/>
          </a:ln>
        </p:spPr>
      </p:pic>
      <p:pic>
        <p:nvPicPr>
          <p:cNvPr id="352" name="Google Shape;352;g931941688a_0_29"/>
          <p:cNvPicPr preferRelativeResize="0"/>
          <p:nvPr/>
        </p:nvPicPr>
        <p:blipFill rotWithShape="1">
          <a:blip r:embed="rId4">
            <a:alphaModFix/>
          </a:blip>
          <a:srcRect b="0" l="0" r="0" t="0"/>
          <a:stretch/>
        </p:blipFill>
        <p:spPr>
          <a:xfrm>
            <a:off x="4071025" y="2537650"/>
            <a:ext cx="4691825" cy="21546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931941688a_0_41"/>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4:</a:t>
            </a:r>
            <a:endParaRPr/>
          </a:p>
        </p:txBody>
      </p:sp>
      <p:sp>
        <p:nvSpPr>
          <p:cNvPr id="360" name="Google Shape;360;g931941688a_0_41"/>
          <p:cNvSpPr txBox="1"/>
          <p:nvPr>
            <p:ph idx="1" type="body"/>
          </p:nvPr>
        </p:nvSpPr>
        <p:spPr>
          <a:xfrm>
            <a:off x="536575" y="863400"/>
            <a:ext cx="7794900" cy="2634300"/>
          </a:xfrm>
          <a:prstGeom prst="rect">
            <a:avLst/>
          </a:prstGeom>
          <a:noFill/>
          <a:ln>
            <a:noFill/>
          </a:ln>
        </p:spPr>
        <p:txBody>
          <a:bodyPr anchorCtr="0" anchor="t" bIns="91425" lIns="91425" spcFirstLastPara="1" rIns="91425" wrap="square" tIns="91425">
            <a:noAutofit/>
          </a:bodyPr>
          <a:lstStyle/>
          <a:p>
            <a:pPr indent="-317500" lvl="0" marL="457200" rtl="0" algn="l">
              <a:lnSpc>
                <a:spcPct val="93000"/>
              </a:lnSpc>
              <a:spcBef>
                <a:spcPts val="0"/>
              </a:spcBef>
              <a:spcAft>
                <a:spcPts val="0"/>
              </a:spcAft>
              <a:buSzPts val="1400"/>
              <a:buChar char="●"/>
            </a:pPr>
            <a:r>
              <a:rPr lang="en-US"/>
              <a:t>Entremos a este link:</a:t>
            </a:r>
            <a:br>
              <a:rPr lang="en-US"/>
            </a:br>
            <a:br>
              <a:rPr lang="en-US"/>
            </a:br>
            <a:r>
              <a:rPr lang="en-US" sz="1100">
                <a:solidFill>
                  <a:srgbClr val="4A86E8"/>
                </a:solidFill>
              </a:rPr>
              <a:t>https://amp.dev/documentation/examples/components/amp-carousel</a:t>
            </a:r>
            <a:br>
              <a:rPr lang="en-US" sz="1100">
                <a:solidFill>
                  <a:srgbClr val="4A86E8"/>
                </a:solidFill>
              </a:rPr>
            </a:br>
            <a:br>
              <a:rPr lang="en-US" sz="1100">
                <a:solidFill>
                  <a:srgbClr val="4A86E8"/>
                </a:solidFill>
              </a:rPr>
            </a:br>
            <a:endParaRPr sz="1100">
              <a:solidFill>
                <a:srgbClr val="4A86E8"/>
              </a:solidFill>
            </a:endParaRPr>
          </a:p>
          <a:p>
            <a:pPr indent="-317500" lvl="0" marL="457200" rtl="0" algn="l">
              <a:lnSpc>
                <a:spcPct val="100000"/>
              </a:lnSpc>
              <a:spcBef>
                <a:spcPts val="0"/>
              </a:spcBef>
              <a:spcAft>
                <a:spcPts val="0"/>
              </a:spcAft>
              <a:buSzPts val="1400"/>
              <a:buChar char="●"/>
            </a:pPr>
            <a:r>
              <a:rPr lang="en-US"/>
              <a:t>Buscamos Autoplay</a:t>
            </a:r>
            <a:br>
              <a:rPr lang="en-US"/>
            </a:br>
            <a:endParaRPr/>
          </a:p>
          <a:p>
            <a:pPr indent="-317500" lvl="1" marL="914400" rtl="0" algn="l">
              <a:lnSpc>
                <a:spcPct val="100000"/>
              </a:lnSpc>
              <a:spcBef>
                <a:spcPts val="0"/>
              </a:spcBef>
              <a:spcAft>
                <a:spcPts val="0"/>
              </a:spcAft>
              <a:buSzPts val="1400"/>
              <a:buChar char="○"/>
            </a:pPr>
            <a:r>
              <a:rPr lang="en-US"/>
              <a:t>Usamos el Scripts requerido.</a:t>
            </a:r>
            <a:br>
              <a:rPr lang="en-US"/>
            </a:br>
            <a:endParaRPr/>
          </a:p>
          <a:p>
            <a:pPr indent="-317500" lvl="1" marL="914400" rtl="0" algn="l">
              <a:lnSpc>
                <a:spcPct val="100000"/>
              </a:lnSpc>
              <a:spcBef>
                <a:spcPts val="0"/>
              </a:spcBef>
              <a:spcAft>
                <a:spcPts val="0"/>
              </a:spcAft>
              <a:buSzPts val="1400"/>
              <a:buChar char="○"/>
            </a:pPr>
            <a:r>
              <a:rPr lang="en-US"/>
              <a:t>Usamos el link de drive para acceder a las fotos para nuestra página web en “images” y conseguir los links de ubicación para ser llamados por amp-img.</a:t>
            </a:r>
            <a:endParaRPr/>
          </a:p>
          <a:p>
            <a:pPr indent="0" lvl="0" marL="0" rtl="0" algn="ctr">
              <a:lnSpc>
                <a:spcPct val="100000"/>
              </a:lnSpc>
              <a:spcBef>
                <a:spcPts val="0"/>
              </a:spcBef>
              <a:spcAft>
                <a:spcPts val="0"/>
              </a:spcAft>
              <a:buSzPts val="1400"/>
              <a:buNone/>
            </a:pPr>
            <a:br>
              <a:rPr lang="en-US" sz="1200">
                <a:solidFill>
                  <a:srgbClr val="4A86E8"/>
                </a:solidFill>
              </a:rPr>
            </a:br>
            <a:r>
              <a:rPr lang="en-US" sz="1200">
                <a:solidFill>
                  <a:srgbClr val="4A86E8"/>
                </a:solidFill>
              </a:rPr>
              <a:t>https://drive.google.com/drive/u/0/folders/1YDfw1xNRNUZHKexWDVtjRk0MkVwArM6L</a:t>
            </a:r>
            <a:br>
              <a:rPr lang="en-US" sz="1200">
                <a:solidFill>
                  <a:srgbClr val="4A86E8"/>
                </a:solidFill>
              </a:rPr>
            </a:br>
            <a:br>
              <a:rPr lang="en-US"/>
            </a:br>
            <a:endParaRPr sz="900">
              <a:solidFill>
                <a:srgbClr val="FF0000"/>
              </a:solidFill>
            </a:endParaRPr>
          </a:p>
          <a:p>
            <a:pPr indent="0" lvl="0" marL="457200" rtl="0" algn="l">
              <a:lnSpc>
                <a:spcPct val="100000"/>
              </a:lnSpc>
              <a:spcBef>
                <a:spcPts val="0"/>
              </a:spcBef>
              <a:spcAft>
                <a:spcPts val="0"/>
              </a:spcAft>
              <a:buSzPts val="1400"/>
              <a:buNone/>
            </a:pPr>
            <a:r>
              <a:t/>
            </a:r>
            <a:endParaRPr sz="900">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93000"/>
              </a:lnSpc>
              <a:spcBef>
                <a:spcPts val="0"/>
              </a:spcBef>
              <a:spcAft>
                <a:spcPts val="1400"/>
              </a:spcAft>
              <a:buSzPts val="1400"/>
              <a:buNone/>
            </a:pPr>
            <a:r>
              <a:t/>
            </a:r>
            <a:endParaRPr/>
          </a:p>
        </p:txBody>
      </p:sp>
      <p:pic>
        <p:nvPicPr>
          <p:cNvPr id="361" name="Google Shape;361;g931941688a_0_41"/>
          <p:cNvPicPr preferRelativeResize="0"/>
          <p:nvPr/>
        </p:nvPicPr>
        <p:blipFill rotWithShape="1">
          <a:blip r:embed="rId3">
            <a:alphaModFix/>
          </a:blip>
          <a:srcRect b="0" l="0" r="0" t="0"/>
          <a:stretch/>
        </p:blipFill>
        <p:spPr>
          <a:xfrm>
            <a:off x="1071675" y="3547125"/>
            <a:ext cx="7086250" cy="120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931941688a_0_61"/>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5:</a:t>
            </a:r>
            <a:endParaRPr/>
          </a:p>
        </p:txBody>
      </p:sp>
      <p:sp>
        <p:nvSpPr>
          <p:cNvPr id="369" name="Google Shape;369;g931941688a_0_61"/>
          <p:cNvSpPr txBox="1"/>
          <p:nvPr>
            <p:ph idx="1" type="body"/>
          </p:nvPr>
        </p:nvSpPr>
        <p:spPr>
          <a:xfrm>
            <a:off x="536575" y="863400"/>
            <a:ext cx="7794900" cy="2634300"/>
          </a:xfrm>
          <a:prstGeom prst="rect">
            <a:avLst/>
          </a:prstGeom>
          <a:noFill/>
          <a:ln>
            <a:noFill/>
          </a:ln>
        </p:spPr>
        <p:txBody>
          <a:bodyPr anchorCtr="0" anchor="t" bIns="91425" lIns="91425" spcFirstLastPara="1" rIns="91425" wrap="square" tIns="91425">
            <a:noAutofit/>
          </a:bodyPr>
          <a:lstStyle/>
          <a:p>
            <a:pPr indent="-317500" lvl="0" marL="457200" rtl="0" algn="l">
              <a:lnSpc>
                <a:spcPct val="93000"/>
              </a:lnSpc>
              <a:spcBef>
                <a:spcPts val="0"/>
              </a:spcBef>
              <a:spcAft>
                <a:spcPts val="0"/>
              </a:spcAft>
              <a:buSzPts val="1400"/>
              <a:buChar char="●"/>
            </a:pPr>
            <a:r>
              <a:rPr lang="en-US"/>
              <a:t>Entremos a este link:</a:t>
            </a:r>
            <a:br>
              <a:rPr lang="en-US"/>
            </a:br>
            <a:br>
              <a:rPr lang="en-US"/>
            </a:br>
            <a:r>
              <a:rPr lang="en-US" sz="1100">
                <a:solidFill>
                  <a:srgbClr val="4A86E8"/>
                </a:solidFill>
              </a:rPr>
              <a:t>https://amp.dev/documentation/examples/components/amp-youtube/</a:t>
            </a:r>
            <a:br>
              <a:rPr lang="en-US" sz="1100">
                <a:solidFill>
                  <a:srgbClr val="4A86E8"/>
                </a:solidFill>
              </a:rPr>
            </a:br>
            <a:br>
              <a:rPr lang="en-US" sz="1100">
                <a:solidFill>
                  <a:srgbClr val="4A86E8"/>
                </a:solidFill>
              </a:rPr>
            </a:br>
            <a:endParaRPr sz="1100">
              <a:solidFill>
                <a:srgbClr val="4A86E8"/>
              </a:solidFill>
            </a:endParaRPr>
          </a:p>
          <a:p>
            <a:pPr indent="-317500" lvl="0" marL="457200" rtl="0" algn="l">
              <a:lnSpc>
                <a:spcPct val="100000"/>
              </a:lnSpc>
              <a:spcBef>
                <a:spcPts val="0"/>
              </a:spcBef>
              <a:spcAft>
                <a:spcPts val="0"/>
              </a:spcAft>
              <a:buSzPts val="1400"/>
              <a:buChar char="●"/>
            </a:pPr>
            <a:r>
              <a:rPr lang="en-US"/>
              <a:t>Usamos el Scripts requerido.</a:t>
            </a:r>
            <a:br>
              <a:rPr lang="en-US"/>
            </a:br>
            <a:endParaRPr/>
          </a:p>
          <a:p>
            <a:pPr indent="-317500" lvl="0" marL="457200" rtl="0" algn="l">
              <a:lnSpc>
                <a:spcPct val="100000"/>
              </a:lnSpc>
              <a:spcBef>
                <a:spcPts val="0"/>
              </a:spcBef>
              <a:spcAft>
                <a:spcPts val="0"/>
              </a:spcAft>
              <a:buSzPts val="1400"/>
              <a:buChar char="●"/>
            </a:pPr>
            <a:r>
              <a:rPr lang="en-US"/>
              <a:t>Usamos el link de drive para acceder a los links para nuestra página web en “Links para pagina web taller”.</a:t>
            </a:r>
            <a:br>
              <a:rPr lang="en-US"/>
            </a:br>
            <a:endParaRPr/>
          </a:p>
          <a:p>
            <a:pPr indent="-317500" lvl="0" marL="457200" rtl="0" algn="l">
              <a:lnSpc>
                <a:spcPct val="100000"/>
              </a:lnSpc>
              <a:spcBef>
                <a:spcPts val="0"/>
              </a:spcBef>
              <a:spcAft>
                <a:spcPts val="0"/>
              </a:spcAft>
              <a:buSzPts val="1400"/>
              <a:buChar char="●"/>
            </a:pPr>
            <a:r>
              <a:rPr lang="en-US">
                <a:solidFill>
                  <a:schemeClr val="dk1"/>
                </a:solidFill>
              </a:rPr>
              <a:t>Usamos el link de drive para acceder texto para nuestra página web en “texto”.</a:t>
            </a:r>
            <a:endParaRPr/>
          </a:p>
          <a:p>
            <a:pPr indent="0" lvl="0" marL="0" rtl="0" algn="ctr">
              <a:lnSpc>
                <a:spcPct val="100000"/>
              </a:lnSpc>
              <a:spcBef>
                <a:spcPts val="0"/>
              </a:spcBef>
              <a:spcAft>
                <a:spcPts val="0"/>
              </a:spcAft>
              <a:buSzPts val="1400"/>
              <a:buNone/>
            </a:pPr>
            <a:br>
              <a:rPr lang="en-US" sz="1200">
                <a:solidFill>
                  <a:srgbClr val="4A86E8"/>
                </a:solidFill>
              </a:rPr>
            </a:br>
            <a:endParaRPr sz="1200">
              <a:solidFill>
                <a:srgbClr val="4A86E8"/>
              </a:solidFill>
            </a:endParaRPr>
          </a:p>
          <a:p>
            <a:pPr indent="0" lvl="0" marL="0" rtl="0" algn="ctr">
              <a:lnSpc>
                <a:spcPct val="100000"/>
              </a:lnSpc>
              <a:spcBef>
                <a:spcPts val="0"/>
              </a:spcBef>
              <a:spcAft>
                <a:spcPts val="0"/>
              </a:spcAft>
              <a:buSzPts val="1400"/>
              <a:buNone/>
            </a:pPr>
            <a:br>
              <a:rPr lang="en-US" sz="1200">
                <a:solidFill>
                  <a:srgbClr val="4A86E8"/>
                </a:solidFill>
              </a:rPr>
            </a:br>
            <a:br>
              <a:rPr lang="en-US"/>
            </a:br>
            <a:endParaRPr sz="900">
              <a:solidFill>
                <a:srgbClr val="FF0000"/>
              </a:solidFill>
            </a:endParaRPr>
          </a:p>
          <a:p>
            <a:pPr indent="0" lvl="0" marL="457200" rtl="0" algn="l">
              <a:lnSpc>
                <a:spcPct val="100000"/>
              </a:lnSpc>
              <a:spcBef>
                <a:spcPts val="0"/>
              </a:spcBef>
              <a:spcAft>
                <a:spcPts val="0"/>
              </a:spcAft>
              <a:buSzPts val="1400"/>
              <a:buNone/>
            </a:pPr>
            <a:r>
              <a:t/>
            </a:r>
            <a:endParaRPr sz="900">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93000"/>
              </a:lnSpc>
              <a:spcBef>
                <a:spcPts val="0"/>
              </a:spcBef>
              <a:spcAft>
                <a:spcPts val="1400"/>
              </a:spcAft>
              <a:buSzPts val="1400"/>
              <a:buNone/>
            </a:pPr>
            <a:r>
              <a:t/>
            </a:r>
            <a:endParaRPr/>
          </a:p>
        </p:txBody>
      </p:sp>
      <p:pic>
        <p:nvPicPr>
          <p:cNvPr id="370" name="Google Shape;370;g931941688a_0_61"/>
          <p:cNvPicPr preferRelativeResize="0"/>
          <p:nvPr/>
        </p:nvPicPr>
        <p:blipFill rotWithShape="1">
          <a:blip r:embed="rId3">
            <a:alphaModFix/>
          </a:blip>
          <a:srcRect b="0" l="0" r="0" t="0"/>
          <a:stretch/>
        </p:blipFill>
        <p:spPr>
          <a:xfrm>
            <a:off x="953900" y="3918553"/>
            <a:ext cx="7324725" cy="52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931941688a_0_72"/>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6:</a:t>
            </a:r>
            <a:endParaRPr/>
          </a:p>
        </p:txBody>
      </p:sp>
      <p:sp>
        <p:nvSpPr>
          <p:cNvPr id="378" name="Google Shape;378;g931941688a_0_72"/>
          <p:cNvSpPr txBox="1"/>
          <p:nvPr>
            <p:ph idx="1" type="body"/>
          </p:nvPr>
        </p:nvSpPr>
        <p:spPr>
          <a:xfrm>
            <a:off x="536575" y="752700"/>
            <a:ext cx="7794900" cy="3792900"/>
          </a:xfrm>
          <a:prstGeom prst="rect">
            <a:avLst/>
          </a:prstGeom>
          <a:noFill/>
          <a:ln>
            <a:noFill/>
          </a:ln>
        </p:spPr>
        <p:txBody>
          <a:bodyPr anchorCtr="0" anchor="t" bIns="91425" lIns="91425" spcFirstLastPara="1" rIns="91425" wrap="square" tIns="91425">
            <a:noAutofit/>
          </a:bodyPr>
          <a:lstStyle/>
          <a:p>
            <a:pPr indent="-317500" lvl="0" marL="457200" rtl="0" algn="l">
              <a:lnSpc>
                <a:spcPct val="93000"/>
              </a:lnSpc>
              <a:spcBef>
                <a:spcPts val="0"/>
              </a:spcBef>
              <a:spcAft>
                <a:spcPts val="0"/>
              </a:spcAft>
              <a:buSzPts val="1400"/>
              <a:buChar char="●"/>
            </a:pPr>
            <a:r>
              <a:rPr lang="en-US"/>
              <a:t>Entremos a estos links:</a:t>
            </a:r>
            <a:br>
              <a:rPr lang="en-US"/>
            </a:br>
            <a:br>
              <a:rPr lang="en-US"/>
            </a:br>
            <a:r>
              <a:rPr lang="en-US" sz="1100" u="sng">
                <a:solidFill>
                  <a:schemeClr val="hlink"/>
                </a:solidFill>
                <a:hlinkClick r:id="rId3"/>
              </a:rPr>
              <a:t>https://amp.dev/documentation/examples/components/amp-facebook/</a:t>
            </a:r>
            <a:br>
              <a:rPr lang="en-US" sz="1100">
                <a:solidFill>
                  <a:srgbClr val="4A86E8"/>
                </a:solidFill>
              </a:rPr>
            </a:br>
            <a:br>
              <a:rPr lang="en-US" sz="1100">
                <a:solidFill>
                  <a:srgbClr val="4A86E8"/>
                </a:solidFill>
              </a:rPr>
            </a:br>
            <a:r>
              <a:rPr lang="en-US" sz="1100">
                <a:solidFill>
                  <a:srgbClr val="4A86E8"/>
                </a:solidFill>
              </a:rPr>
              <a:t>https://amp.dev/documentation/examples/components/amp-facebook-comments/</a:t>
            </a:r>
            <a:br>
              <a:rPr lang="en-US" sz="1100">
                <a:solidFill>
                  <a:srgbClr val="4A86E8"/>
                </a:solidFill>
              </a:rPr>
            </a:br>
            <a:endParaRPr sz="1100">
              <a:solidFill>
                <a:srgbClr val="4A86E8"/>
              </a:solidFill>
            </a:endParaRPr>
          </a:p>
          <a:p>
            <a:pPr indent="-317500" lvl="0" marL="457200" rtl="0" algn="l">
              <a:lnSpc>
                <a:spcPct val="100000"/>
              </a:lnSpc>
              <a:spcBef>
                <a:spcPts val="0"/>
              </a:spcBef>
              <a:spcAft>
                <a:spcPts val="0"/>
              </a:spcAft>
              <a:buSzPts val="1400"/>
              <a:buChar char="●"/>
            </a:pPr>
            <a:r>
              <a:rPr lang="en-US"/>
              <a:t>Usamos el Scripts requerido.</a:t>
            </a:r>
            <a:br>
              <a:rPr lang="en-US"/>
            </a:br>
            <a:endParaRPr/>
          </a:p>
          <a:p>
            <a:pPr indent="-317500" lvl="0" marL="457200" rtl="0" algn="l">
              <a:lnSpc>
                <a:spcPct val="100000"/>
              </a:lnSpc>
              <a:spcBef>
                <a:spcPts val="0"/>
              </a:spcBef>
              <a:spcAft>
                <a:spcPts val="0"/>
              </a:spcAft>
              <a:buSzPts val="1400"/>
              <a:buChar char="●"/>
            </a:pPr>
            <a:r>
              <a:rPr lang="en-US"/>
              <a:t>Usamos el link de drive para acceder a los links para nuestra página web en “Links para pagina web taller”.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rgbClr val="4A86E8"/>
                </a:solidFill>
              </a:rPr>
              <a:t>&lt;amp-facebook data-embed-as="video" data-href="https://www.facebook.com/masgamers/videos/345076503553809" height="300" layout="responsive" width="480"&gt;	&lt;/amp-facebook&gt;</a:t>
            </a:r>
            <a:endParaRPr sz="1200">
              <a:solidFill>
                <a:srgbClr val="4A86E8"/>
              </a:solidFill>
            </a:endParaRPr>
          </a:p>
          <a:p>
            <a:pPr indent="0" lvl="0" marL="0" rtl="0" algn="l">
              <a:lnSpc>
                <a:spcPct val="100000"/>
              </a:lnSpc>
              <a:spcBef>
                <a:spcPts val="0"/>
              </a:spcBef>
              <a:spcAft>
                <a:spcPts val="0"/>
              </a:spcAft>
              <a:buSzPts val="1400"/>
              <a:buNone/>
            </a:pPr>
            <a:r>
              <a:t/>
            </a:r>
            <a:endParaRPr sz="1200">
              <a:solidFill>
                <a:srgbClr val="4A86E8"/>
              </a:solidFill>
            </a:endParaRPr>
          </a:p>
          <a:p>
            <a:pPr indent="0" lvl="0" marL="0" rtl="0" algn="l">
              <a:lnSpc>
                <a:spcPct val="100000"/>
              </a:lnSpc>
              <a:spcBef>
                <a:spcPts val="0"/>
              </a:spcBef>
              <a:spcAft>
                <a:spcPts val="0"/>
              </a:spcAft>
              <a:buSzPts val="1400"/>
              <a:buNone/>
            </a:pPr>
            <a:r>
              <a:t/>
            </a:r>
            <a:endParaRPr sz="1200">
              <a:solidFill>
                <a:srgbClr val="4A86E8"/>
              </a:solidFill>
            </a:endParaRPr>
          </a:p>
          <a:p>
            <a:pPr indent="0" lvl="0" marL="0" rtl="0" algn="l">
              <a:lnSpc>
                <a:spcPct val="100000"/>
              </a:lnSpc>
              <a:spcBef>
                <a:spcPts val="0"/>
              </a:spcBef>
              <a:spcAft>
                <a:spcPts val="0"/>
              </a:spcAft>
              <a:buSzPts val="1400"/>
              <a:buNone/>
            </a:pPr>
            <a:r>
              <a:rPr lang="en-US" sz="1200">
                <a:solidFill>
                  <a:srgbClr val="4A86E8"/>
                </a:solidFill>
              </a:rPr>
              <a:t>&lt;amp-facebook-comments data-embed-as="post" data-href="https://www.facebook.com/masgamers/videos/345076503553809/" height="300" layout="responsive" width="486"&gt;&lt;/amp-facebook-comments&gt;</a:t>
            </a:r>
            <a:endParaRPr sz="1200">
              <a:solidFill>
                <a:srgbClr val="4A86E8"/>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br>
              <a:rPr lang="en-US"/>
            </a:br>
            <a:br>
              <a:rPr lang="en-US"/>
            </a:br>
            <a:br>
              <a:rPr lang="en-US"/>
            </a:br>
            <a:endParaRPr/>
          </a:p>
          <a:p>
            <a:pPr indent="0" lvl="0" marL="0" rtl="0" algn="ctr">
              <a:lnSpc>
                <a:spcPct val="100000"/>
              </a:lnSpc>
              <a:spcBef>
                <a:spcPts val="0"/>
              </a:spcBef>
              <a:spcAft>
                <a:spcPts val="0"/>
              </a:spcAft>
              <a:buSzPts val="1400"/>
              <a:buNone/>
            </a:pPr>
            <a:br>
              <a:rPr lang="en-US" sz="1200">
                <a:solidFill>
                  <a:srgbClr val="4A86E8"/>
                </a:solidFill>
              </a:rPr>
            </a:br>
            <a:endParaRPr sz="1200">
              <a:solidFill>
                <a:srgbClr val="4A86E8"/>
              </a:solidFill>
            </a:endParaRPr>
          </a:p>
          <a:p>
            <a:pPr indent="0" lvl="0" marL="0" rtl="0" algn="ctr">
              <a:lnSpc>
                <a:spcPct val="100000"/>
              </a:lnSpc>
              <a:spcBef>
                <a:spcPts val="0"/>
              </a:spcBef>
              <a:spcAft>
                <a:spcPts val="0"/>
              </a:spcAft>
              <a:buSzPts val="1400"/>
              <a:buNone/>
            </a:pPr>
            <a:br>
              <a:rPr lang="en-US" sz="1200">
                <a:solidFill>
                  <a:srgbClr val="4A86E8"/>
                </a:solidFill>
              </a:rPr>
            </a:br>
            <a:br>
              <a:rPr lang="en-US"/>
            </a:br>
            <a:endParaRPr sz="900">
              <a:solidFill>
                <a:srgbClr val="FF0000"/>
              </a:solidFill>
            </a:endParaRPr>
          </a:p>
          <a:p>
            <a:pPr indent="0" lvl="0" marL="457200" rtl="0" algn="l">
              <a:lnSpc>
                <a:spcPct val="100000"/>
              </a:lnSpc>
              <a:spcBef>
                <a:spcPts val="0"/>
              </a:spcBef>
              <a:spcAft>
                <a:spcPts val="0"/>
              </a:spcAft>
              <a:buSzPts val="1400"/>
              <a:buNone/>
            </a:pPr>
            <a:r>
              <a:t/>
            </a:r>
            <a:endParaRPr sz="900">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93000"/>
              </a:lnSpc>
              <a:spcBef>
                <a:spcPts val="0"/>
              </a:spcBef>
              <a:spcAft>
                <a:spcPts val="1400"/>
              </a:spcAft>
              <a:buSzPts val="14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931941688a_0_84"/>
          <p:cNvSpPr txBox="1"/>
          <p:nvPr>
            <p:ph type="title"/>
          </p:nvPr>
        </p:nvSpPr>
        <p:spPr>
          <a:xfrm>
            <a:off x="654050" y="412750"/>
            <a:ext cx="8393100" cy="7065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SzPts val="1400"/>
              <a:buNone/>
            </a:pPr>
            <a:r>
              <a:rPr lang="en-US"/>
              <a:t>Paso 7:</a:t>
            </a:r>
            <a:endParaRPr/>
          </a:p>
        </p:txBody>
      </p:sp>
      <p:sp>
        <p:nvSpPr>
          <p:cNvPr id="386" name="Google Shape;386;g931941688a_0_84"/>
          <p:cNvSpPr txBox="1"/>
          <p:nvPr>
            <p:ph idx="1" type="body"/>
          </p:nvPr>
        </p:nvSpPr>
        <p:spPr>
          <a:xfrm>
            <a:off x="536575" y="752700"/>
            <a:ext cx="5492400" cy="1793100"/>
          </a:xfrm>
          <a:prstGeom prst="rect">
            <a:avLst/>
          </a:prstGeom>
          <a:noFill/>
          <a:ln>
            <a:noFill/>
          </a:ln>
        </p:spPr>
        <p:txBody>
          <a:bodyPr anchorCtr="0" anchor="t" bIns="91425" lIns="91425" spcFirstLastPara="1" rIns="91425" wrap="square" tIns="91425">
            <a:noAutofit/>
          </a:bodyPr>
          <a:lstStyle/>
          <a:p>
            <a:pPr indent="-317500" lvl="0" marL="457200" rtl="0" algn="l">
              <a:lnSpc>
                <a:spcPct val="93000"/>
              </a:lnSpc>
              <a:spcBef>
                <a:spcPts val="0"/>
              </a:spcBef>
              <a:spcAft>
                <a:spcPts val="0"/>
              </a:spcAft>
              <a:buSzPts val="1400"/>
              <a:buChar char="●"/>
            </a:pPr>
            <a:r>
              <a:rPr lang="en-US"/>
              <a:t>Entremos a estos links:</a:t>
            </a:r>
            <a:br>
              <a:rPr lang="en-US"/>
            </a:br>
            <a:br>
              <a:rPr lang="en-US"/>
            </a:br>
            <a:r>
              <a:rPr lang="en-US" sz="1100">
                <a:solidFill>
                  <a:srgbClr val="4A86E8"/>
                </a:solidFill>
              </a:rPr>
              <a:t>https://amp.dev/documentation/examples/components/amp-social-share/</a:t>
            </a:r>
            <a:br>
              <a:rPr lang="en-US" sz="1100">
                <a:solidFill>
                  <a:srgbClr val="4A86E8"/>
                </a:solidFill>
              </a:rPr>
            </a:br>
            <a:br>
              <a:rPr lang="en-US" sz="1100">
                <a:solidFill>
                  <a:srgbClr val="4A86E8"/>
                </a:solidFill>
              </a:rPr>
            </a:br>
            <a:endParaRPr sz="1100">
              <a:solidFill>
                <a:srgbClr val="4A86E8"/>
              </a:solidFill>
            </a:endParaRPr>
          </a:p>
          <a:p>
            <a:pPr indent="-317500" lvl="0" marL="457200" rtl="0" algn="l">
              <a:lnSpc>
                <a:spcPct val="100000"/>
              </a:lnSpc>
              <a:spcBef>
                <a:spcPts val="0"/>
              </a:spcBef>
              <a:spcAft>
                <a:spcPts val="0"/>
              </a:spcAft>
              <a:buSzPts val="1400"/>
              <a:buChar char="●"/>
            </a:pPr>
            <a:r>
              <a:rPr lang="en-US"/>
              <a:t>Usamos el Scripts requerido.</a:t>
            </a:r>
            <a:br>
              <a:rPr lang="en-US"/>
            </a:br>
            <a:endParaRPr/>
          </a:p>
          <a:p>
            <a:pPr indent="-317500" lvl="0" marL="457200" rtl="0" algn="l">
              <a:lnSpc>
                <a:spcPct val="100000"/>
              </a:lnSpc>
              <a:spcBef>
                <a:spcPts val="0"/>
              </a:spcBef>
              <a:spcAft>
                <a:spcPts val="0"/>
              </a:spcAft>
              <a:buSzPts val="1400"/>
              <a:buChar char="●"/>
            </a:pPr>
            <a:r>
              <a:rPr lang="en-US"/>
              <a:t>Usamos este codigo: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br>
              <a:rPr lang="en-US"/>
            </a:br>
            <a:br>
              <a:rPr lang="en-US"/>
            </a:br>
            <a:br>
              <a:rPr lang="en-US"/>
            </a:br>
            <a:endParaRPr/>
          </a:p>
          <a:p>
            <a:pPr indent="0" lvl="0" marL="0" rtl="0" algn="ctr">
              <a:lnSpc>
                <a:spcPct val="100000"/>
              </a:lnSpc>
              <a:spcBef>
                <a:spcPts val="0"/>
              </a:spcBef>
              <a:spcAft>
                <a:spcPts val="0"/>
              </a:spcAft>
              <a:buSzPts val="1400"/>
              <a:buNone/>
            </a:pPr>
            <a:br>
              <a:rPr lang="en-US" sz="1200">
                <a:solidFill>
                  <a:srgbClr val="4A86E8"/>
                </a:solidFill>
              </a:rPr>
            </a:br>
            <a:endParaRPr sz="1200">
              <a:solidFill>
                <a:srgbClr val="4A86E8"/>
              </a:solidFill>
            </a:endParaRPr>
          </a:p>
          <a:p>
            <a:pPr indent="0" lvl="0" marL="0" rtl="0" algn="ctr">
              <a:lnSpc>
                <a:spcPct val="100000"/>
              </a:lnSpc>
              <a:spcBef>
                <a:spcPts val="0"/>
              </a:spcBef>
              <a:spcAft>
                <a:spcPts val="0"/>
              </a:spcAft>
              <a:buSzPts val="1400"/>
              <a:buNone/>
            </a:pPr>
            <a:br>
              <a:rPr lang="en-US" sz="1200">
                <a:solidFill>
                  <a:srgbClr val="4A86E8"/>
                </a:solidFill>
              </a:rPr>
            </a:br>
            <a:br>
              <a:rPr lang="en-US"/>
            </a:br>
            <a:endParaRPr sz="900">
              <a:solidFill>
                <a:srgbClr val="FF0000"/>
              </a:solidFill>
            </a:endParaRPr>
          </a:p>
          <a:p>
            <a:pPr indent="0" lvl="0" marL="457200" rtl="0" algn="l">
              <a:lnSpc>
                <a:spcPct val="100000"/>
              </a:lnSpc>
              <a:spcBef>
                <a:spcPts val="0"/>
              </a:spcBef>
              <a:spcAft>
                <a:spcPts val="0"/>
              </a:spcAft>
              <a:buSzPts val="1400"/>
              <a:buNone/>
            </a:pPr>
            <a:r>
              <a:t/>
            </a:r>
            <a:endParaRPr sz="900">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93000"/>
              </a:lnSpc>
              <a:spcBef>
                <a:spcPts val="0"/>
              </a:spcBef>
              <a:spcAft>
                <a:spcPts val="1400"/>
              </a:spcAft>
              <a:buSzPts val="1400"/>
              <a:buNone/>
            </a:pPr>
            <a:r>
              <a:t/>
            </a:r>
            <a:endParaRPr/>
          </a:p>
        </p:txBody>
      </p:sp>
      <p:sp>
        <p:nvSpPr>
          <p:cNvPr id="387" name="Google Shape;387;g931941688a_0_84"/>
          <p:cNvSpPr txBox="1"/>
          <p:nvPr>
            <p:ph idx="1" type="body"/>
          </p:nvPr>
        </p:nvSpPr>
        <p:spPr>
          <a:xfrm>
            <a:off x="4145125" y="1750225"/>
            <a:ext cx="3942900" cy="23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000">
                <a:solidFill>
                  <a:srgbClr val="4A86E8"/>
                </a:solidFill>
              </a:rPr>
              <a:t>&lt;div class="social-bar"&gt;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type="email"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type="linkedin"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type="tumblr"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type="twitter"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type="facebook"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 height="44" type="whatsapp" width="44"&gt;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&lt;/amp-social-share&gt;</a:t>
            </a:r>
            <a:endParaRPr sz="1000">
              <a:solidFill>
                <a:srgbClr val="4A86E8"/>
              </a:solidFill>
            </a:endParaRPr>
          </a:p>
          <a:p>
            <a:pPr indent="0" lvl="0" marL="0" rtl="0" algn="l">
              <a:lnSpc>
                <a:spcPct val="100000"/>
              </a:lnSpc>
              <a:spcBef>
                <a:spcPts val="0"/>
              </a:spcBef>
              <a:spcAft>
                <a:spcPts val="0"/>
              </a:spcAft>
              <a:buSzPts val="1400"/>
              <a:buNone/>
            </a:pPr>
            <a:r>
              <a:rPr lang="en-US" sz="1000">
                <a:solidFill>
                  <a:srgbClr val="4A86E8"/>
                </a:solidFill>
              </a:rPr>
              <a:t>    &lt;/div&gt;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br>
              <a:rPr lang="en-US"/>
            </a:br>
            <a:br>
              <a:rPr lang="en-US"/>
            </a:br>
            <a:br>
              <a:rPr lang="en-US"/>
            </a:br>
            <a:endParaRPr/>
          </a:p>
          <a:p>
            <a:pPr indent="0" lvl="0" marL="0" rtl="0" algn="ctr">
              <a:lnSpc>
                <a:spcPct val="100000"/>
              </a:lnSpc>
              <a:spcBef>
                <a:spcPts val="0"/>
              </a:spcBef>
              <a:spcAft>
                <a:spcPts val="0"/>
              </a:spcAft>
              <a:buSzPts val="1400"/>
              <a:buNone/>
            </a:pPr>
            <a:br>
              <a:rPr lang="en-US" sz="1200">
                <a:solidFill>
                  <a:srgbClr val="4A86E8"/>
                </a:solidFill>
              </a:rPr>
            </a:br>
            <a:endParaRPr sz="1200">
              <a:solidFill>
                <a:srgbClr val="4A86E8"/>
              </a:solidFill>
            </a:endParaRPr>
          </a:p>
          <a:p>
            <a:pPr indent="0" lvl="0" marL="0" rtl="0" algn="ctr">
              <a:lnSpc>
                <a:spcPct val="100000"/>
              </a:lnSpc>
              <a:spcBef>
                <a:spcPts val="0"/>
              </a:spcBef>
              <a:spcAft>
                <a:spcPts val="0"/>
              </a:spcAft>
              <a:buSzPts val="1400"/>
              <a:buNone/>
            </a:pPr>
            <a:br>
              <a:rPr lang="en-US" sz="1200">
                <a:solidFill>
                  <a:srgbClr val="4A86E8"/>
                </a:solidFill>
              </a:rPr>
            </a:br>
            <a:br>
              <a:rPr lang="en-US"/>
            </a:br>
            <a:endParaRPr sz="900">
              <a:solidFill>
                <a:srgbClr val="FF0000"/>
              </a:solidFill>
            </a:endParaRPr>
          </a:p>
          <a:p>
            <a:pPr indent="0" lvl="0" marL="457200" rtl="0" algn="l">
              <a:lnSpc>
                <a:spcPct val="100000"/>
              </a:lnSpc>
              <a:spcBef>
                <a:spcPts val="0"/>
              </a:spcBef>
              <a:spcAft>
                <a:spcPts val="0"/>
              </a:spcAft>
              <a:buSzPts val="1400"/>
              <a:buNone/>
            </a:pPr>
            <a:r>
              <a:t/>
            </a:r>
            <a:endParaRPr sz="900">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93000"/>
              </a:lnSpc>
              <a:spcBef>
                <a:spcPts val="0"/>
              </a:spcBef>
              <a:spcAft>
                <a:spcPts val="1400"/>
              </a:spcAft>
              <a:buSzPts val="1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1" name="Shape 391"/>
        <p:cNvGrpSpPr/>
        <p:nvPr/>
      </p:nvGrpSpPr>
      <p:grpSpPr>
        <a:xfrm>
          <a:off x="0" y="0"/>
          <a:ext cx="0" cy="0"/>
          <a:chOff x="0" y="0"/>
          <a:chExt cx="0" cy="0"/>
        </a:xfrm>
      </p:grpSpPr>
      <p:sp>
        <p:nvSpPr>
          <p:cNvPr id="392" name="Google Shape;392;p34"/>
          <p:cNvSpPr txBox="1"/>
          <p:nvPr/>
        </p:nvSpPr>
        <p:spPr>
          <a:xfrm>
            <a:off x="2108200" y="1581150"/>
            <a:ext cx="4927600" cy="19827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Hagan su propia Página Web</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g931941688a_0_95"/>
          <p:cNvSpPr txBox="1"/>
          <p:nvPr/>
        </p:nvSpPr>
        <p:spPr>
          <a:xfrm>
            <a:off x="2108200" y="1581150"/>
            <a:ext cx="4927500" cy="19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MUCHAS GRACIAS POR SU PARTICIPACIÓN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grpSp>
        <p:nvGrpSpPr>
          <p:cNvPr id="84" name="Google Shape;84;p5"/>
          <p:cNvGrpSpPr/>
          <p:nvPr/>
        </p:nvGrpSpPr>
        <p:grpSpPr>
          <a:xfrm>
            <a:off x="671512" y="1939925"/>
            <a:ext cx="2281237" cy="1677987"/>
            <a:chOff x="423" y="1222"/>
            <a:chExt cx="1437" cy="1057"/>
          </a:xfrm>
        </p:grpSpPr>
        <p:sp>
          <p:nvSpPr>
            <p:cNvPr id="85" name="Google Shape;85;p5"/>
            <p:cNvSpPr/>
            <p:nvPr/>
          </p:nvSpPr>
          <p:spPr>
            <a:xfrm>
              <a:off x="423" y="1222"/>
              <a:ext cx="1436" cy="1057"/>
            </a:xfrm>
            <a:prstGeom prst="roundRect">
              <a:avLst>
                <a:gd fmla="val 3600" name="adj"/>
              </a:avLst>
            </a:prstGeom>
            <a:solidFill>
              <a:srgbClr val="EFEFE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 name="Google Shape;86;p5"/>
            <p:cNvSpPr/>
            <p:nvPr/>
          </p:nvSpPr>
          <p:spPr>
            <a:xfrm>
              <a:off x="601" y="1333"/>
              <a:ext cx="1090" cy="137"/>
            </a:xfrm>
            <a:prstGeom prst="roundRect">
              <a:avLst>
                <a:gd fmla="val 3600" name="adj"/>
              </a:avLst>
            </a:prstGeom>
            <a:solidFill>
              <a:srgbClr val="FFFFFF"/>
            </a:solidFill>
            <a:ln cap="flat" cmpd="sng" w="9525">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 name="Google Shape;87;p5"/>
            <p:cNvSpPr txBox="1"/>
            <p:nvPr/>
          </p:nvSpPr>
          <p:spPr>
            <a:xfrm>
              <a:off x="573" y="1303"/>
              <a:ext cx="1175" cy="1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Helvetica Neue"/>
                <a:buNone/>
              </a:pPr>
              <a:r>
                <a:rPr b="0" i="0" lang="en-US" sz="800" u="none" cap="none" strike="noStrike">
                  <a:solidFill>
                    <a:srgbClr val="000000"/>
                  </a:solidFill>
                  <a:latin typeface="Helvetica Neue"/>
                  <a:ea typeface="Helvetica Neue"/>
                  <a:cs typeface="Helvetica Neue"/>
                  <a:sym typeface="Helvetica Neue"/>
                </a:rPr>
                <a:t>contentbazaar.co/20160314/pi-way</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423" y="1574"/>
              <a:ext cx="250" cy="12"/>
            </a:xfrm>
            <a:prstGeom prst="rect">
              <a:avLst/>
            </a:prstGeom>
            <a:solidFill>
              <a:srgbClr val="4FC3F7"/>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 name="Google Shape;89;p5"/>
            <p:cNvSpPr/>
            <p:nvPr/>
          </p:nvSpPr>
          <p:spPr>
            <a:xfrm>
              <a:off x="424" y="1587"/>
              <a:ext cx="1436" cy="6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0" name="Google Shape;90;p5"/>
            <p:cNvPicPr preferRelativeResize="0"/>
            <p:nvPr/>
          </p:nvPicPr>
          <p:blipFill rotWithShape="1">
            <a:blip r:embed="rId3">
              <a:alphaModFix/>
            </a:blip>
            <a:srcRect b="0" l="0" r="0" t="0"/>
            <a:stretch/>
          </p:blipFill>
          <p:spPr>
            <a:xfrm>
              <a:off x="1053" y="1840"/>
              <a:ext cx="179" cy="179"/>
            </a:xfrm>
            <a:prstGeom prst="rect">
              <a:avLst/>
            </a:prstGeom>
            <a:noFill/>
            <a:ln>
              <a:noFill/>
            </a:ln>
          </p:spPr>
        </p:pic>
        <p:pic>
          <p:nvPicPr>
            <p:cNvPr id="91" name="Google Shape;91;p5"/>
            <p:cNvPicPr preferRelativeResize="0"/>
            <p:nvPr/>
          </p:nvPicPr>
          <p:blipFill rotWithShape="1">
            <a:blip r:embed="rId4">
              <a:alphaModFix/>
            </a:blip>
            <a:srcRect b="0" l="0" r="0" t="0"/>
            <a:stretch/>
          </p:blipFill>
          <p:spPr>
            <a:xfrm>
              <a:off x="449" y="1334"/>
              <a:ext cx="137" cy="137"/>
            </a:xfrm>
            <a:prstGeom prst="rect">
              <a:avLst/>
            </a:prstGeom>
            <a:noFill/>
            <a:ln>
              <a:noFill/>
            </a:ln>
          </p:spPr>
        </p:pic>
      </p:grpSp>
      <p:sp>
        <p:nvSpPr>
          <p:cNvPr id="92" name="Google Shape;92;p5"/>
          <p:cNvSpPr txBox="1"/>
          <p:nvPr/>
        </p:nvSpPr>
        <p:spPr>
          <a:xfrm>
            <a:off x="6189662" y="1490662"/>
            <a:ext cx="2282825" cy="442912"/>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Poppins"/>
              <a:buNone/>
            </a:pPr>
            <a:r>
              <a:rPr b="1" i="0" lang="en-US" sz="1100" u="none" cap="none" strike="noStrike">
                <a:solidFill>
                  <a:srgbClr val="000000"/>
                </a:solidFill>
                <a:latin typeface="Poppins"/>
                <a:ea typeface="Poppins"/>
                <a:cs typeface="Poppins"/>
                <a:sym typeface="Poppins"/>
              </a:rPr>
              <a:t>Contenido desplazado por Ads</a:t>
            </a:r>
            <a:endParaRPr b="0" i="0" sz="1400" u="none" cap="none" strike="noStrike">
              <a:solidFill>
                <a:srgbClr val="000000"/>
              </a:solidFill>
              <a:latin typeface="Arial"/>
              <a:ea typeface="Arial"/>
              <a:cs typeface="Arial"/>
              <a:sym typeface="Arial"/>
            </a:endParaRPr>
          </a:p>
        </p:txBody>
      </p:sp>
      <p:sp>
        <p:nvSpPr>
          <p:cNvPr id="93" name="Google Shape;93;p5"/>
          <p:cNvSpPr txBox="1"/>
          <p:nvPr/>
        </p:nvSpPr>
        <p:spPr>
          <a:xfrm>
            <a:off x="3425825" y="1490662"/>
            <a:ext cx="2282825" cy="442912"/>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Poppins"/>
              <a:buNone/>
            </a:pPr>
            <a:r>
              <a:rPr b="1" i="0" lang="en-US" sz="1100" u="none" cap="none" strike="noStrike">
                <a:solidFill>
                  <a:srgbClr val="000000"/>
                </a:solidFill>
                <a:latin typeface="Poppins"/>
                <a:ea typeface="Poppins"/>
                <a:cs typeface="Poppins"/>
                <a:sym typeface="Poppins"/>
              </a:rPr>
              <a:t>Paginas que no responde</a:t>
            </a:r>
            <a:endParaRPr b="0" i="0" sz="1400" u="none" cap="none" strike="noStrike">
              <a:solidFill>
                <a:srgbClr val="000000"/>
              </a:solidFill>
              <a:latin typeface="Arial"/>
              <a:ea typeface="Arial"/>
              <a:cs typeface="Arial"/>
              <a:sym typeface="Arial"/>
            </a:endParaRPr>
          </a:p>
        </p:txBody>
      </p:sp>
      <p:sp>
        <p:nvSpPr>
          <p:cNvPr id="94" name="Google Shape;94;p5"/>
          <p:cNvSpPr txBox="1"/>
          <p:nvPr/>
        </p:nvSpPr>
        <p:spPr>
          <a:xfrm>
            <a:off x="673100" y="1490662"/>
            <a:ext cx="2293937" cy="442912"/>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Poppins"/>
              <a:buNone/>
            </a:pPr>
            <a:r>
              <a:rPr b="1" i="0" lang="en-US" sz="1100" u="none" cap="none" strike="noStrike">
                <a:solidFill>
                  <a:srgbClr val="000000"/>
                </a:solidFill>
                <a:latin typeface="Poppins"/>
                <a:ea typeface="Poppins"/>
                <a:cs typeface="Poppins"/>
                <a:sym typeface="Poppins"/>
              </a:rPr>
              <a:t>Carga Lenta</a:t>
            </a:r>
            <a:endParaRPr b="0" i="0" sz="1400" u="none" cap="none" strike="noStrike">
              <a:solidFill>
                <a:srgbClr val="000000"/>
              </a:solidFill>
              <a:latin typeface="Arial"/>
              <a:ea typeface="Arial"/>
              <a:cs typeface="Arial"/>
              <a:sym typeface="Arial"/>
            </a:endParaRPr>
          </a:p>
        </p:txBody>
      </p:sp>
      <p:grpSp>
        <p:nvGrpSpPr>
          <p:cNvPr id="95" name="Google Shape;95;p5"/>
          <p:cNvGrpSpPr/>
          <p:nvPr/>
        </p:nvGrpSpPr>
        <p:grpSpPr>
          <a:xfrm>
            <a:off x="3425825" y="1938337"/>
            <a:ext cx="2290762" cy="1712913"/>
            <a:chOff x="2158" y="1221"/>
            <a:chExt cx="1443" cy="1079"/>
          </a:xfrm>
        </p:grpSpPr>
        <p:pic>
          <p:nvPicPr>
            <p:cNvPr id="96" name="Google Shape;96;p5"/>
            <p:cNvPicPr preferRelativeResize="0"/>
            <p:nvPr/>
          </p:nvPicPr>
          <p:blipFill rotWithShape="1">
            <a:blip r:embed="rId4">
              <a:alphaModFix/>
            </a:blip>
            <a:srcRect b="0" l="0" r="0" t="0"/>
            <a:stretch/>
          </p:blipFill>
          <p:spPr>
            <a:xfrm>
              <a:off x="2196" y="1334"/>
              <a:ext cx="137" cy="137"/>
            </a:xfrm>
            <a:prstGeom prst="rect">
              <a:avLst/>
            </a:prstGeom>
            <a:noFill/>
            <a:ln>
              <a:noFill/>
            </a:ln>
          </p:spPr>
        </p:pic>
        <p:grpSp>
          <p:nvGrpSpPr>
            <p:cNvPr id="97" name="Google Shape;97;p5"/>
            <p:cNvGrpSpPr/>
            <p:nvPr/>
          </p:nvGrpSpPr>
          <p:grpSpPr>
            <a:xfrm>
              <a:off x="2165" y="1221"/>
              <a:ext cx="1436" cy="1057"/>
              <a:chOff x="2165" y="1221"/>
              <a:chExt cx="1436" cy="1057"/>
            </a:xfrm>
          </p:grpSpPr>
          <p:sp>
            <p:nvSpPr>
              <p:cNvPr id="98" name="Google Shape;98;p5"/>
              <p:cNvSpPr/>
              <p:nvPr/>
            </p:nvSpPr>
            <p:spPr>
              <a:xfrm>
                <a:off x="2165" y="1221"/>
                <a:ext cx="1436" cy="1057"/>
              </a:xfrm>
              <a:prstGeom prst="roundRect">
                <a:avLst>
                  <a:gd fmla="val 3600" name="adj"/>
                </a:avLst>
              </a:prstGeom>
              <a:solidFill>
                <a:srgbClr val="EFEFE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5"/>
              <p:cNvSpPr/>
              <p:nvPr/>
            </p:nvSpPr>
            <p:spPr>
              <a:xfrm>
                <a:off x="2343" y="1338"/>
                <a:ext cx="1090" cy="132"/>
              </a:xfrm>
              <a:prstGeom prst="roundRect">
                <a:avLst>
                  <a:gd fmla="val 3600" name="adj"/>
                </a:avLst>
              </a:prstGeom>
              <a:solidFill>
                <a:srgbClr val="FFFFFF"/>
              </a:solidFill>
              <a:ln cap="flat" cmpd="sng" w="9525">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 name="Google Shape;100;p5"/>
              <p:cNvSpPr txBox="1"/>
              <p:nvPr/>
            </p:nvSpPr>
            <p:spPr>
              <a:xfrm>
                <a:off x="2315" y="1309"/>
                <a:ext cx="1215" cy="19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Helvetica Neue"/>
                  <a:buNone/>
                </a:pPr>
                <a:r>
                  <a:rPr b="0" i="0" lang="en-US" sz="800" u="none" cap="none" strike="noStrike">
                    <a:solidFill>
                      <a:srgbClr val="000000"/>
                    </a:solidFill>
                    <a:latin typeface="Helvetica Neue"/>
                    <a:ea typeface="Helvetica Neue"/>
                    <a:cs typeface="Helvetica Neue"/>
                    <a:sym typeface="Helvetica Neue"/>
                  </a:rPr>
                  <a:t>contentbazaar.co/20160314/pi-way</a:t>
                </a:r>
                <a:endParaRPr b="0" i="0" sz="1400" u="none" cap="none" strike="noStrike">
                  <a:solidFill>
                    <a:srgbClr val="000000"/>
                  </a:solidFill>
                  <a:latin typeface="Arial"/>
                  <a:ea typeface="Arial"/>
                  <a:cs typeface="Arial"/>
                  <a:sym typeface="Arial"/>
                </a:endParaRPr>
              </a:p>
            </p:txBody>
          </p:sp>
        </p:grpSp>
        <p:sp>
          <p:nvSpPr>
            <p:cNvPr id="101" name="Google Shape;101;p5"/>
            <p:cNvSpPr/>
            <p:nvPr/>
          </p:nvSpPr>
          <p:spPr>
            <a:xfrm>
              <a:off x="2165" y="1587"/>
              <a:ext cx="1436" cy="6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5"/>
            <p:cNvSpPr txBox="1"/>
            <p:nvPr/>
          </p:nvSpPr>
          <p:spPr>
            <a:xfrm>
              <a:off x="2158" y="1587"/>
              <a:ext cx="1337" cy="7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000000"/>
                  </a:solidFill>
                  <a:latin typeface="Times New Roman"/>
                  <a:ea typeface="Times New Roman"/>
                  <a:cs typeface="Times New Roman"/>
                  <a:sym typeface="Times New Roman"/>
                </a:rPr>
                <a:t>Lorem ipsum dolor sit amet, consectetur adipiscing elit, sed do eiusmod tempor incididunt ut labore et dolore magna aliqua. Ut enim ad minim veniam, quis nostrud exercitation ullamco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a:off x="2165" y="1573"/>
              <a:ext cx="1052" cy="12"/>
            </a:xfrm>
            <a:prstGeom prst="rect">
              <a:avLst/>
            </a:prstGeom>
            <a:solidFill>
              <a:srgbClr val="4FC3F7"/>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p5"/>
            <p:cNvSpPr/>
            <p:nvPr/>
          </p:nvSpPr>
          <p:spPr>
            <a:xfrm>
              <a:off x="2845" y="1714"/>
              <a:ext cx="77" cy="297"/>
            </a:xfrm>
            <a:prstGeom prst="upArrow">
              <a:avLst>
                <a:gd fmla="val 50000" name="adj1"/>
                <a:gd fmla="val 119939" name="adj2"/>
              </a:avLst>
            </a:prstGeom>
            <a:solidFill>
              <a:srgbClr val="4FC3F7">
                <a:alpha val="79215"/>
              </a:srgbClr>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 name="Google Shape;105;p5"/>
            <p:cNvSpPr/>
            <p:nvPr/>
          </p:nvSpPr>
          <p:spPr>
            <a:xfrm>
              <a:off x="2794" y="2012"/>
              <a:ext cx="179" cy="179"/>
            </a:xfrm>
            <a:prstGeom prst="ellipse">
              <a:avLst/>
            </a:prstGeom>
            <a:solidFill>
              <a:srgbClr val="4FC3F7">
                <a:alpha val="79215"/>
              </a:srgbClr>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 name="Google Shape;106;p5"/>
            <p:cNvSpPr/>
            <p:nvPr/>
          </p:nvSpPr>
          <p:spPr>
            <a:xfrm>
              <a:off x="2818" y="1638"/>
              <a:ext cx="137" cy="137"/>
            </a:xfrm>
            <a:prstGeom prst="noSmoking">
              <a:avLst>
                <a:gd fmla="val 2700" name="adj"/>
              </a:avLst>
            </a:prstGeom>
            <a:solidFill>
              <a:srgbClr val="E44738"/>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07" name="Google Shape;107;p5"/>
            <p:cNvPicPr preferRelativeResize="0"/>
            <p:nvPr/>
          </p:nvPicPr>
          <p:blipFill rotWithShape="1">
            <a:blip r:embed="rId5">
              <a:alphaModFix/>
            </a:blip>
            <a:srcRect b="7518" l="0" r="19223" t="23486"/>
            <a:stretch/>
          </p:blipFill>
          <p:spPr>
            <a:xfrm>
              <a:off x="2615" y="1587"/>
              <a:ext cx="771" cy="713"/>
            </a:xfrm>
            <a:prstGeom prst="rect">
              <a:avLst/>
            </a:prstGeom>
            <a:noFill/>
            <a:ln>
              <a:noFill/>
            </a:ln>
          </p:spPr>
        </p:pic>
        <p:pic>
          <p:nvPicPr>
            <p:cNvPr id="108" name="Google Shape;108;p5"/>
            <p:cNvPicPr preferRelativeResize="0"/>
            <p:nvPr/>
          </p:nvPicPr>
          <p:blipFill rotWithShape="1">
            <a:blip r:embed="rId4">
              <a:alphaModFix/>
            </a:blip>
            <a:srcRect b="0" l="0" r="0" t="0"/>
            <a:stretch/>
          </p:blipFill>
          <p:spPr>
            <a:xfrm>
              <a:off x="2192" y="1337"/>
              <a:ext cx="137" cy="137"/>
            </a:xfrm>
            <a:prstGeom prst="rect">
              <a:avLst/>
            </a:prstGeom>
            <a:noFill/>
            <a:ln>
              <a:noFill/>
            </a:ln>
          </p:spPr>
        </p:pic>
      </p:grpSp>
      <p:grpSp>
        <p:nvGrpSpPr>
          <p:cNvPr id="109" name="Google Shape;109;p5"/>
          <p:cNvGrpSpPr/>
          <p:nvPr/>
        </p:nvGrpSpPr>
        <p:grpSpPr>
          <a:xfrm>
            <a:off x="6189662" y="1938337"/>
            <a:ext cx="2281237" cy="1679575"/>
            <a:chOff x="3899" y="1221"/>
            <a:chExt cx="1437" cy="1058"/>
          </a:xfrm>
        </p:grpSpPr>
        <p:grpSp>
          <p:nvGrpSpPr>
            <p:cNvPr id="110" name="Google Shape;110;p5"/>
            <p:cNvGrpSpPr/>
            <p:nvPr/>
          </p:nvGrpSpPr>
          <p:grpSpPr>
            <a:xfrm>
              <a:off x="3899" y="1221"/>
              <a:ext cx="1437" cy="1058"/>
              <a:chOff x="3899" y="1221"/>
              <a:chExt cx="1437" cy="1058"/>
            </a:xfrm>
          </p:grpSpPr>
          <p:pic>
            <p:nvPicPr>
              <p:cNvPr id="111" name="Google Shape;111;p5"/>
              <p:cNvPicPr preferRelativeResize="0"/>
              <p:nvPr/>
            </p:nvPicPr>
            <p:blipFill rotWithShape="1">
              <a:blip r:embed="rId4">
                <a:alphaModFix/>
              </a:blip>
              <a:srcRect b="0" l="0" r="0" t="0"/>
              <a:stretch/>
            </p:blipFill>
            <p:spPr>
              <a:xfrm>
                <a:off x="4070" y="1334"/>
                <a:ext cx="137" cy="137"/>
              </a:xfrm>
              <a:prstGeom prst="rect">
                <a:avLst/>
              </a:prstGeom>
              <a:noFill/>
              <a:ln>
                <a:noFill/>
              </a:ln>
            </p:spPr>
          </p:pic>
          <p:sp>
            <p:nvSpPr>
              <p:cNvPr id="112" name="Google Shape;112;p5"/>
              <p:cNvSpPr/>
              <p:nvPr/>
            </p:nvSpPr>
            <p:spPr>
              <a:xfrm>
                <a:off x="3899" y="1221"/>
                <a:ext cx="1436" cy="1054"/>
              </a:xfrm>
              <a:prstGeom prst="roundRect">
                <a:avLst>
                  <a:gd fmla="val 3600" name="adj"/>
                </a:avLst>
              </a:prstGeom>
              <a:solidFill>
                <a:srgbClr val="EFEFE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5"/>
              <p:cNvSpPr/>
              <p:nvPr/>
            </p:nvSpPr>
            <p:spPr>
              <a:xfrm>
                <a:off x="3899" y="1587"/>
                <a:ext cx="1436" cy="6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 name="Google Shape;114;p5"/>
              <p:cNvSpPr/>
              <p:nvPr/>
            </p:nvSpPr>
            <p:spPr>
              <a:xfrm>
                <a:off x="3900" y="1285"/>
                <a:ext cx="1436" cy="297"/>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p5"/>
              <p:cNvSpPr/>
              <p:nvPr/>
            </p:nvSpPr>
            <p:spPr>
              <a:xfrm>
                <a:off x="3899" y="1574"/>
                <a:ext cx="1337" cy="12"/>
              </a:xfrm>
              <a:prstGeom prst="rect">
                <a:avLst/>
              </a:prstGeom>
              <a:solidFill>
                <a:srgbClr val="4FC3F7"/>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5"/>
              <p:cNvSpPr/>
              <p:nvPr/>
            </p:nvSpPr>
            <p:spPr>
              <a:xfrm>
                <a:off x="4077" y="1333"/>
                <a:ext cx="1090" cy="137"/>
              </a:xfrm>
              <a:prstGeom prst="roundRect">
                <a:avLst>
                  <a:gd fmla="val 3600" name="adj"/>
                </a:avLst>
              </a:prstGeom>
              <a:solidFill>
                <a:srgbClr val="FFFFFF"/>
              </a:solidFill>
              <a:ln cap="flat" cmpd="sng" w="9525">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5"/>
              <p:cNvSpPr txBox="1"/>
              <p:nvPr/>
            </p:nvSpPr>
            <p:spPr>
              <a:xfrm>
                <a:off x="4049" y="1303"/>
                <a:ext cx="1286" cy="1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Helvetica Neue"/>
                  <a:buNone/>
                </a:pPr>
                <a:r>
                  <a:rPr b="0" i="0" lang="en-US" sz="800" u="none" cap="none" strike="noStrike">
                    <a:solidFill>
                      <a:srgbClr val="000000"/>
                    </a:solidFill>
                    <a:latin typeface="Helvetica Neue"/>
                    <a:ea typeface="Helvetica Neue"/>
                    <a:cs typeface="Helvetica Neue"/>
                    <a:sym typeface="Helvetica Neue"/>
                  </a:rPr>
                  <a:t>contentbazaar.co/20160314/pi-way</a:t>
                </a:r>
                <a:endParaRPr b="0" i="0" sz="1400" u="none" cap="none" strike="noStrike">
                  <a:solidFill>
                    <a:srgbClr val="000000"/>
                  </a:solidFill>
                  <a:latin typeface="Arial"/>
                  <a:ea typeface="Arial"/>
                  <a:cs typeface="Arial"/>
                  <a:sym typeface="Arial"/>
                </a:endParaRPr>
              </a:p>
            </p:txBody>
          </p:sp>
        </p:grpSp>
        <p:pic>
          <p:nvPicPr>
            <p:cNvPr id="118" name="Google Shape;118;p5"/>
            <p:cNvPicPr preferRelativeResize="0"/>
            <p:nvPr/>
          </p:nvPicPr>
          <p:blipFill rotWithShape="1">
            <a:blip r:embed="rId6">
              <a:alphaModFix/>
            </a:blip>
            <a:srcRect b="0" l="0" r="0" t="0"/>
            <a:stretch/>
          </p:blipFill>
          <p:spPr>
            <a:xfrm>
              <a:off x="3907" y="1587"/>
              <a:ext cx="1370" cy="692"/>
            </a:xfrm>
            <a:prstGeom prst="rect">
              <a:avLst/>
            </a:prstGeom>
            <a:noFill/>
            <a:ln>
              <a:noFill/>
            </a:ln>
          </p:spPr>
        </p:pic>
        <p:pic>
          <p:nvPicPr>
            <p:cNvPr id="119" name="Google Shape;119;p5"/>
            <p:cNvPicPr preferRelativeResize="0"/>
            <p:nvPr/>
          </p:nvPicPr>
          <p:blipFill rotWithShape="1">
            <a:blip r:embed="rId4">
              <a:alphaModFix/>
            </a:blip>
            <a:srcRect b="0" l="0" r="0" t="0"/>
            <a:stretch/>
          </p:blipFill>
          <p:spPr>
            <a:xfrm>
              <a:off x="3928" y="1337"/>
              <a:ext cx="137" cy="137"/>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6"/>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Como ayuda AMP</a:t>
            </a:r>
            <a:endParaRPr/>
          </a:p>
        </p:txBody>
      </p:sp>
      <p:pic>
        <p:nvPicPr>
          <p:cNvPr id="125" name="Google Shape;125;p6"/>
          <p:cNvPicPr preferRelativeResize="0"/>
          <p:nvPr/>
        </p:nvPicPr>
        <p:blipFill rotWithShape="1">
          <a:blip r:embed="rId3">
            <a:alphaModFix/>
          </a:blip>
          <a:srcRect b="0" l="0" r="0" t="0"/>
          <a:stretch/>
        </p:blipFill>
        <p:spPr>
          <a:xfrm>
            <a:off x="6034087" y="1562100"/>
            <a:ext cx="2928937" cy="2351087"/>
          </a:xfrm>
          <a:prstGeom prst="rect">
            <a:avLst/>
          </a:prstGeom>
          <a:noFill/>
          <a:ln>
            <a:noFill/>
          </a:ln>
        </p:spPr>
      </p:pic>
      <p:pic>
        <p:nvPicPr>
          <p:cNvPr id="126" name="Google Shape;126;p6"/>
          <p:cNvPicPr preferRelativeResize="0"/>
          <p:nvPr/>
        </p:nvPicPr>
        <p:blipFill rotWithShape="1">
          <a:blip r:embed="rId4">
            <a:alphaModFix/>
          </a:blip>
          <a:srcRect b="0" l="0" r="0" t="0"/>
          <a:stretch/>
        </p:blipFill>
        <p:spPr>
          <a:xfrm>
            <a:off x="7021512" y="1733550"/>
            <a:ext cx="954087" cy="1330325"/>
          </a:xfrm>
          <a:prstGeom prst="rect">
            <a:avLst/>
          </a:prstGeom>
          <a:noFill/>
          <a:ln>
            <a:noFill/>
          </a:ln>
        </p:spPr>
      </p:pic>
      <p:pic>
        <p:nvPicPr>
          <p:cNvPr id="127" name="Google Shape;127;p6"/>
          <p:cNvPicPr preferRelativeResize="0"/>
          <p:nvPr/>
        </p:nvPicPr>
        <p:blipFill rotWithShape="1">
          <a:blip r:embed="rId3">
            <a:alphaModFix/>
          </a:blip>
          <a:srcRect b="0" l="0" r="0" t="0"/>
          <a:stretch/>
        </p:blipFill>
        <p:spPr>
          <a:xfrm>
            <a:off x="3122612" y="1562100"/>
            <a:ext cx="2928937" cy="2351087"/>
          </a:xfrm>
          <a:prstGeom prst="rect">
            <a:avLst/>
          </a:prstGeom>
          <a:noFill/>
          <a:ln>
            <a:noFill/>
          </a:ln>
        </p:spPr>
      </p:pic>
      <p:pic>
        <p:nvPicPr>
          <p:cNvPr id="128" name="Google Shape;128;p6"/>
          <p:cNvPicPr preferRelativeResize="0"/>
          <p:nvPr/>
        </p:nvPicPr>
        <p:blipFill rotWithShape="1">
          <a:blip r:embed="rId5">
            <a:alphaModFix/>
          </a:blip>
          <a:srcRect b="0" l="0" r="0" t="0"/>
          <a:stretch/>
        </p:blipFill>
        <p:spPr>
          <a:xfrm>
            <a:off x="4122737" y="1881187"/>
            <a:ext cx="920750" cy="1035050"/>
          </a:xfrm>
          <a:prstGeom prst="rect">
            <a:avLst/>
          </a:prstGeom>
          <a:noFill/>
          <a:ln>
            <a:noFill/>
          </a:ln>
        </p:spPr>
      </p:pic>
      <p:pic>
        <p:nvPicPr>
          <p:cNvPr id="129" name="Google Shape;129;p6"/>
          <p:cNvPicPr preferRelativeResize="0"/>
          <p:nvPr/>
        </p:nvPicPr>
        <p:blipFill rotWithShape="1">
          <a:blip r:embed="rId3">
            <a:alphaModFix/>
          </a:blip>
          <a:srcRect b="0" l="0" r="0" t="0"/>
          <a:stretch/>
        </p:blipFill>
        <p:spPr>
          <a:xfrm>
            <a:off x="212725" y="1562100"/>
            <a:ext cx="2928937" cy="2351087"/>
          </a:xfrm>
          <a:prstGeom prst="rect">
            <a:avLst/>
          </a:prstGeom>
          <a:noFill/>
          <a:ln>
            <a:noFill/>
          </a:ln>
        </p:spPr>
      </p:pic>
      <p:pic>
        <p:nvPicPr>
          <p:cNvPr id="130" name="Google Shape;130;p6"/>
          <p:cNvPicPr preferRelativeResize="0"/>
          <p:nvPr/>
        </p:nvPicPr>
        <p:blipFill rotWithShape="1">
          <a:blip r:embed="rId6">
            <a:alphaModFix/>
          </a:blip>
          <a:srcRect b="0" l="0" r="0" t="0"/>
          <a:stretch/>
        </p:blipFill>
        <p:spPr>
          <a:xfrm>
            <a:off x="1128712" y="1951037"/>
            <a:ext cx="1098550" cy="895350"/>
          </a:xfrm>
          <a:prstGeom prst="rect">
            <a:avLst/>
          </a:prstGeom>
          <a:noFill/>
          <a:ln>
            <a:noFill/>
          </a:ln>
        </p:spPr>
      </p:pic>
      <p:sp>
        <p:nvSpPr>
          <p:cNvPr id="131" name="Google Shape;131;p6"/>
          <p:cNvSpPr txBox="1"/>
          <p:nvPr/>
        </p:nvSpPr>
        <p:spPr>
          <a:xfrm>
            <a:off x="376237" y="3192462"/>
            <a:ext cx="2603500" cy="4254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Roboto"/>
              <a:buNone/>
            </a:pPr>
            <a:r>
              <a:rPr b="0" i="0" lang="en-US" sz="1800" u="none" cap="none" strike="noStrike">
                <a:solidFill>
                  <a:srgbClr val="000000"/>
                </a:solidFill>
                <a:latin typeface="Roboto"/>
                <a:ea typeface="Roboto"/>
                <a:cs typeface="Roboto"/>
                <a:sym typeface="Roboto"/>
              </a:rPr>
              <a:t>AMP HTML</a:t>
            </a:r>
            <a:endParaRPr b="0" i="0" sz="1400" u="none" cap="none" strike="noStrike">
              <a:solidFill>
                <a:srgbClr val="000000"/>
              </a:solidFill>
              <a:latin typeface="Arial"/>
              <a:ea typeface="Arial"/>
              <a:cs typeface="Arial"/>
              <a:sym typeface="Arial"/>
            </a:endParaRPr>
          </a:p>
        </p:txBody>
      </p:sp>
      <p:sp>
        <p:nvSpPr>
          <p:cNvPr id="132" name="Google Shape;132;p6"/>
          <p:cNvSpPr txBox="1"/>
          <p:nvPr/>
        </p:nvSpPr>
        <p:spPr>
          <a:xfrm>
            <a:off x="3286125" y="3192462"/>
            <a:ext cx="2603500" cy="4254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Roboto"/>
              <a:buNone/>
            </a:pPr>
            <a:r>
              <a:rPr b="0" i="0" lang="en-US" sz="1800" u="none" cap="none" strike="noStrike">
                <a:solidFill>
                  <a:srgbClr val="000000"/>
                </a:solidFill>
                <a:latin typeface="Roboto"/>
                <a:ea typeface="Roboto"/>
                <a:cs typeface="Roboto"/>
                <a:sym typeface="Roboto"/>
              </a:rPr>
              <a:t>AMP JS</a:t>
            </a:r>
            <a:endParaRPr b="0" i="0" sz="1400" u="none" cap="none" strike="noStrike">
              <a:solidFill>
                <a:srgbClr val="000000"/>
              </a:solidFill>
              <a:latin typeface="Arial"/>
              <a:ea typeface="Arial"/>
              <a:cs typeface="Arial"/>
              <a:sym typeface="Arial"/>
            </a:endParaRPr>
          </a:p>
        </p:txBody>
      </p:sp>
      <p:sp>
        <p:nvSpPr>
          <p:cNvPr id="133" name="Google Shape;133;p6"/>
          <p:cNvSpPr txBox="1"/>
          <p:nvPr/>
        </p:nvSpPr>
        <p:spPr>
          <a:xfrm>
            <a:off x="6196012" y="3192462"/>
            <a:ext cx="2603500" cy="4254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Roboto"/>
              <a:buNone/>
            </a:pPr>
            <a:r>
              <a:rPr b="0" i="0" lang="en-US" sz="1800" u="none" cap="none" strike="noStrike">
                <a:solidFill>
                  <a:srgbClr val="000000"/>
                </a:solidFill>
                <a:latin typeface="Roboto"/>
                <a:ea typeface="Roboto"/>
                <a:cs typeface="Roboto"/>
                <a:sym typeface="Roboto"/>
              </a:rPr>
              <a:t>AMP Cache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7"/>
          <p:cNvSpPr txBox="1"/>
          <p:nvPr>
            <p:ph type="title"/>
          </p:nvPr>
        </p:nvSpPr>
        <p:spPr>
          <a:xfrm>
            <a:off x="654050" y="412750"/>
            <a:ext cx="8394700" cy="708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Como AMP aporta al desempeño de tu pagina web</a:t>
            </a:r>
            <a:endParaRPr/>
          </a:p>
        </p:txBody>
      </p:sp>
      <p:sp>
        <p:nvSpPr>
          <p:cNvPr id="139" name="Google Shape;139;p7"/>
          <p:cNvSpPr txBox="1"/>
          <p:nvPr/>
        </p:nvSpPr>
        <p:spPr>
          <a:xfrm>
            <a:off x="488950" y="1098550"/>
            <a:ext cx="3884612" cy="2990850"/>
          </a:xfrm>
          <a:prstGeom prst="rect">
            <a:avLst/>
          </a:prstGeom>
          <a:noFill/>
          <a:ln>
            <a:noFill/>
          </a:ln>
        </p:spPr>
        <p:txBody>
          <a:bodyPr anchorCtr="0" anchor="t" bIns="91425" lIns="91425" spcFirstLastPara="1" rIns="91425" wrap="square" tIns="91425">
            <a:noAutofit/>
          </a:bodyPr>
          <a:lstStyle/>
          <a:p>
            <a:pPr indent="-303212"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Extiende el HTML por agregación de tags para caracteristicas comunes del sitio web</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JavaScript esta restringido</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El validador informa problemas que podrían afectar la accesibilidad o el rendimiento</a:t>
            </a:r>
            <a:endParaRPr b="0" i="0" sz="1400" u="none" cap="none" strike="noStrike">
              <a:solidFill>
                <a:srgbClr val="000000"/>
              </a:solidFill>
              <a:latin typeface="Arial"/>
              <a:ea typeface="Arial"/>
              <a:cs typeface="Arial"/>
              <a:sym typeface="Arial"/>
            </a:endParaRPr>
          </a:p>
          <a:p>
            <a:pPr indent="-303212" lvl="0" marL="457200" marR="0" rtl="0" algn="l">
              <a:lnSpc>
                <a:spcPct val="100000"/>
              </a:lnSpc>
              <a:spcBef>
                <a:spcPts val="1000"/>
              </a:spcBef>
              <a:spcAft>
                <a:spcPts val="0"/>
              </a:spcAft>
              <a:buClr>
                <a:srgbClr val="000000"/>
              </a:buClr>
              <a:buSzPts val="1400"/>
              <a:buFont typeface="Raleway"/>
              <a:buChar char="●"/>
            </a:pPr>
            <a:r>
              <a:rPr b="0" i="0" lang="en-US" sz="1400" u="none" cap="none" strike="noStrike">
                <a:solidFill>
                  <a:srgbClr val="000000"/>
                </a:solidFill>
                <a:latin typeface="Raleway"/>
                <a:ea typeface="Raleway"/>
                <a:cs typeface="Raleway"/>
                <a:sym typeface="Raleway"/>
              </a:rPr>
              <a:t>Los servidores almacenan en caché y optimizan las páginas AMP válidas</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grpSp>
        <p:nvGrpSpPr>
          <p:cNvPr id="140" name="Google Shape;140;p7"/>
          <p:cNvGrpSpPr/>
          <p:nvPr/>
        </p:nvGrpSpPr>
        <p:grpSpPr>
          <a:xfrm>
            <a:off x="6880225" y="3014662"/>
            <a:ext cx="2008187" cy="1665287"/>
            <a:chOff x="4334" y="1899"/>
            <a:chExt cx="1265" cy="1049"/>
          </a:xfrm>
        </p:grpSpPr>
        <p:pic>
          <p:nvPicPr>
            <p:cNvPr id="141" name="Google Shape;141;p7"/>
            <p:cNvPicPr preferRelativeResize="0"/>
            <p:nvPr/>
          </p:nvPicPr>
          <p:blipFill rotWithShape="1">
            <a:blip r:embed="rId3">
              <a:alphaModFix/>
            </a:blip>
            <a:srcRect b="0" l="0" r="0" t="0"/>
            <a:stretch/>
          </p:blipFill>
          <p:spPr>
            <a:xfrm>
              <a:off x="4334" y="1899"/>
              <a:ext cx="1265" cy="1049"/>
            </a:xfrm>
            <a:prstGeom prst="rect">
              <a:avLst/>
            </a:prstGeom>
            <a:noFill/>
            <a:ln>
              <a:noFill/>
            </a:ln>
          </p:spPr>
        </p:pic>
        <p:pic>
          <p:nvPicPr>
            <p:cNvPr id="142" name="Google Shape;142;p7"/>
            <p:cNvPicPr preferRelativeResize="0"/>
            <p:nvPr/>
          </p:nvPicPr>
          <p:blipFill rotWithShape="1">
            <a:blip r:embed="rId4">
              <a:alphaModFix/>
            </a:blip>
            <a:srcRect b="0" l="0" r="0" t="0"/>
            <a:stretch/>
          </p:blipFill>
          <p:spPr>
            <a:xfrm>
              <a:off x="4730" y="2073"/>
              <a:ext cx="474" cy="399"/>
            </a:xfrm>
            <a:prstGeom prst="rect">
              <a:avLst/>
            </a:prstGeom>
            <a:noFill/>
            <a:ln>
              <a:noFill/>
            </a:ln>
          </p:spPr>
        </p:pic>
        <p:sp>
          <p:nvSpPr>
            <p:cNvPr id="143" name="Google Shape;143;p7"/>
            <p:cNvSpPr txBox="1"/>
            <p:nvPr/>
          </p:nvSpPr>
          <p:spPr>
            <a:xfrm>
              <a:off x="4404" y="2627"/>
              <a:ext cx="1124" cy="18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389FF"/>
                </a:buClr>
                <a:buSzPts val="1800"/>
                <a:buFont typeface="Roboto"/>
                <a:buNone/>
              </a:pPr>
              <a:r>
                <a:rPr b="0" i="0" lang="en-US" sz="1800" u="none" cap="none" strike="noStrike">
                  <a:solidFill>
                    <a:srgbClr val="0389FF"/>
                  </a:solidFill>
                  <a:latin typeface="Roboto"/>
                  <a:ea typeface="Roboto"/>
                  <a:cs typeface="Roboto"/>
                  <a:sym typeface="Roboto"/>
                </a:rPr>
                <a:t>AMP HTML</a:t>
              </a:r>
              <a:endParaRPr b="0" i="0" sz="1400" u="none" cap="none" strike="noStrike">
                <a:solidFill>
                  <a:srgbClr val="000000"/>
                </a:solidFill>
                <a:latin typeface="Arial"/>
                <a:ea typeface="Arial"/>
                <a:cs typeface="Arial"/>
                <a:sym typeface="Arial"/>
              </a:endParaRPr>
            </a:p>
          </p:txBody>
        </p:sp>
      </p:grpSp>
      <p:grpSp>
        <p:nvGrpSpPr>
          <p:cNvPr id="144" name="Google Shape;144;p7"/>
          <p:cNvGrpSpPr/>
          <p:nvPr/>
        </p:nvGrpSpPr>
        <p:grpSpPr>
          <a:xfrm>
            <a:off x="5813425" y="1277937"/>
            <a:ext cx="2058987" cy="1579562"/>
            <a:chOff x="3662" y="805"/>
            <a:chExt cx="1297" cy="995"/>
          </a:xfrm>
        </p:grpSpPr>
        <p:pic>
          <p:nvPicPr>
            <p:cNvPr id="145" name="Google Shape;145;p7"/>
            <p:cNvPicPr preferRelativeResize="0"/>
            <p:nvPr/>
          </p:nvPicPr>
          <p:blipFill rotWithShape="1">
            <a:blip r:embed="rId3">
              <a:alphaModFix/>
            </a:blip>
            <a:srcRect b="0" l="0" r="0" t="0"/>
            <a:stretch/>
          </p:blipFill>
          <p:spPr>
            <a:xfrm>
              <a:off x="3662" y="805"/>
              <a:ext cx="1297" cy="995"/>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4105" y="940"/>
              <a:ext cx="407" cy="437"/>
            </a:xfrm>
            <a:prstGeom prst="rect">
              <a:avLst/>
            </a:prstGeom>
            <a:noFill/>
            <a:ln>
              <a:noFill/>
            </a:ln>
          </p:spPr>
        </p:pic>
        <p:sp>
          <p:nvSpPr>
            <p:cNvPr id="147" name="Google Shape;147;p7"/>
            <p:cNvSpPr txBox="1"/>
            <p:nvPr/>
          </p:nvSpPr>
          <p:spPr>
            <a:xfrm>
              <a:off x="3734" y="1494"/>
              <a:ext cx="1153" cy="17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389FF"/>
                </a:buClr>
                <a:buSzPts val="1800"/>
                <a:buFont typeface="Roboto"/>
                <a:buNone/>
              </a:pPr>
              <a:r>
                <a:rPr b="0" i="0" lang="en-US" sz="1800" u="none" cap="none" strike="noStrike">
                  <a:solidFill>
                    <a:srgbClr val="0389FF"/>
                  </a:solidFill>
                  <a:latin typeface="Roboto"/>
                  <a:ea typeface="Roboto"/>
                  <a:cs typeface="Roboto"/>
                  <a:sym typeface="Roboto"/>
                </a:rPr>
                <a:t>AMP JS</a:t>
              </a:r>
              <a:endParaRPr b="0" i="0" sz="1400" u="none" cap="none" strike="noStrike">
                <a:solidFill>
                  <a:srgbClr val="000000"/>
                </a:solidFill>
                <a:latin typeface="Arial"/>
                <a:ea typeface="Arial"/>
                <a:cs typeface="Arial"/>
                <a:sym typeface="Arial"/>
              </a:endParaRPr>
            </a:p>
          </p:txBody>
        </p:sp>
      </p:grpSp>
      <p:grpSp>
        <p:nvGrpSpPr>
          <p:cNvPr id="148" name="Google Shape;148;p7"/>
          <p:cNvGrpSpPr/>
          <p:nvPr/>
        </p:nvGrpSpPr>
        <p:grpSpPr>
          <a:xfrm>
            <a:off x="4714875" y="3014662"/>
            <a:ext cx="2092325" cy="1671637"/>
            <a:chOff x="2970" y="1899"/>
            <a:chExt cx="1318" cy="1053"/>
          </a:xfrm>
        </p:grpSpPr>
        <p:pic>
          <p:nvPicPr>
            <p:cNvPr id="149" name="Google Shape;149;p7"/>
            <p:cNvPicPr preferRelativeResize="0"/>
            <p:nvPr/>
          </p:nvPicPr>
          <p:blipFill rotWithShape="1">
            <a:blip r:embed="rId3">
              <a:alphaModFix/>
            </a:blip>
            <a:srcRect b="0" l="0" r="0" t="0"/>
            <a:stretch/>
          </p:blipFill>
          <p:spPr>
            <a:xfrm>
              <a:off x="2970" y="1899"/>
              <a:ext cx="1318" cy="1053"/>
            </a:xfrm>
            <a:prstGeom prst="rect">
              <a:avLst/>
            </a:prstGeom>
            <a:noFill/>
            <a:ln>
              <a:noFill/>
            </a:ln>
          </p:spPr>
        </p:pic>
        <p:pic>
          <p:nvPicPr>
            <p:cNvPr id="150" name="Google Shape;150;p7"/>
            <p:cNvPicPr preferRelativeResize="0"/>
            <p:nvPr/>
          </p:nvPicPr>
          <p:blipFill rotWithShape="1">
            <a:blip r:embed="rId6">
              <a:alphaModFix/>
            </a:blip>
            <a:srcRect b="0" l="0" r="0" t="0"/>
            <a:stretch/>
          </p:blipFill>
          <p:spPr>
            <a:xfrm>
              <a:off x="3415" y="1976"/>
              <a:ext cx="429" cy="595"/>
            </a:xfrm>
            <a:prstGeom prst="rect">
              <a:avLst/>
            </a:prstGeom>
            <a:noFill/>
            <a:ln>
              <a:noFill/>
            </a:ln>
          </p:spPr>
        </p:pic>
        <p:sp>
          <p:nvSpPr>
            <p:cNvPr id="151" name="Google Shape;151;p7"/>
            <p:cNvSpPr txBox="1"/>
            <p:nvPr/>
          </p:nvSpPr>
          <p:spPr>
            <a:xfrm>
              <a:off x="3044" y="2630"/>
              <a:ext cx="1172" cy="18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389FF"/>
                </a:buClr>
                <a:buSzPts val="1800"/>
                <a:buFont typeface="Roboto"/>
                <a:buNone/>
              </a:pPr>
              <a:r>
                <a:rPr b="0" i="0" lang="en-US" sz="1800" u="none" cap="none" strike="noStrike">
                  <a:solidFill>
                    <a:srgbClr val="0389FF"/>
                  </a:solidFill>
                  <a:latin typeface="Roboto"/>
                  <a:ea typeface="Roboto"/>
                  <a:cs typeface="Roboto"/>
                  <a:sym typeface="Roboto"/>
                </a:rPr>
                <a:t>AMP Cache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8"/>
          <p:cNvSpPr txBox="1"/>
          <p:nvPr/>
        </p:nvSpPr>
        <p:spPr>
          <a:xfrm>
            <a:off x="1093787" y="427037"/>
            <a:ext cx="6958012" cy="110013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Elementos fundamentales de la WEB</a:t>
            </a:r>
            <a:endParaRPr b="0" i="0" sz="1400" u="none" cap="none" strike="noStrik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grpSp>
        <p:nvGrpSpPr>
          <p:cNvPr id="157" name="Google Shape;157;p8"/>
          <p:cNvGrpSpPr/>
          <p:nvPr/>
        </p:nvGrpSpPr>
        <p:grpSpPr>
          <a:xfrm>
            <a:off x="446087" y="1547812"/>
            <a:ext cx="2489200" cy="2171699"/>
            <a:chOff x="281" y="975"/>
            <a:chExt cx="1568" cy="1368"/>
          </a:xfrm>
        </p:grpSpPr>
        <p:sp>
          <p:nvSpPr>
            <p:cNvPr id="158" name="Google Shape;158;p8"/>
            <p:cNvSpPr txBox="1"/>
            <p:nvPr/>
          </p:nvSpPr>
          <p:spPr>
            <a:xfrm>
              <a:off x="334" y="975"/>
              <a:ext cx="1472" cy="71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2200"/>
                <a:buFont typeface="Arial"/>
                <a:buNone/>
              </a:pPr>
              <a:r>
                <a:rPr b="0" i="1" lang="en-US" sz="2200" u="none" cap="none" strike="noStrike">
                  <a:solidFill>
                    <a:srgbClr val="999999"/>
                  </a:solidFill>
                  <a:latin typeface="Arial"/>
                  <a:ea typeface="Arial"/>
                  <a:cs typeface="Arial"/>
                  <a:sym typeface="Arial"/>
                </a:rPr>
                <a:t>(Loading/Carga)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185FF"/>
                </a:buClr>
                <a:buSzPts val="2200"/>
                <a:buFont typeface="Arial"/>
                <a:buNone/>
              </a:pPr>
              <a:r>
                <a:rPr b="1" i="0" lang="en-US" sz="2200" u="none" cap="none" strike="noStrike">
                  <a:solidFill>
                    <a:srgbClr val="3185FF"/>
                  </a:solidFill>
                  <a:latin typeface="Arial"/>
                  <a:ea typeface="Arial"/>
                  <a:cs typeface="Arial"/>
                  <a:sym typeface="Arial"/>
                </a:rPr>
                <a:t>LCP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8595B"/>
                </a:buClr>
                <a:buSzPts val="2200"/>
                <a:buFont typeface="Arial"/>
                <a:buNone/>
              </a:pPr>
              <a:r>
                <a:rPr b="0" i="0" lang="en-US" sz="2200" u="none" cap="none" strike="noStrike">
                  <a:solidFill>
                    <a:srgbClr val="58595B"/>
                  </a:solidFill>
                  <a:latin typeface="Arial"/>
                  <a:ea typeface="Arial"/>
                  <a:cs typeface="Arial"/>
                  <a:sym typeface="Arial"/>
                </a:rPr>
                <a:t>Largest Contentful Paint</a:t>
              </a:r>
              <a:endParaRPr b="0" i="0" sz="1400" u="none" cap="none" strike="noStrike">
                <a:solidFill>
                  <a:srgbClr val="000000"/>
                </a:solidFill>
                <a:latin typeface="Arial"/>
                <a:ea typeface="Arial"/>
                <a:cs typeface="Arial"/>
                <a:sym typeface="Arial"/>
              </a:endParaRPr>
            </a:p>
          </p:txBody>
        </p:sp>
        <p:sp>
          <p:nvSpPr>
            <p:cNvPr id="159" name="Google Shape;159;p8"/>
            <p:cNvSpPr txBox="1"/>
            <p:nvPr/>
          </p:nvSpPr>
          <p:spPr>
            <a:xfrm>
              <a:off x="281" y="1779"/>
              <a:ext cx="490" cy="220"/>
            </a:xfrm>
            <a:prstGeom prst="rect">
              <a:avLst/>
            </a:prstGeom>
            <a:solidFill>
              <a:srgbClr val="0CCE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BUENO</a:t>
              </a:r>
              <a:endParaRPr b="0" i="0" sz="1400" u="none" cap="none" strike="noStrike">
                <a:solidFill>
                  <a:srgbClr val="000000"/>
                </a:solidFill>
                <a:latin typeface="Arial"/>
                <a:ea typeface="Arial"/>
                <a:cs typeface="Arial"/>
                <a:sym typeface="Arial"/>
              </a:endParaRPr>
            </a:p>
          </p:txBody>
        </p:sp>
        <p:sp>
          <p:nvSpPr>
            <p:cNvPr id="160" name="Google Shape;160;p8"/>
            <p:cNvSpPr txBox="1"/>
            <p:nvPr/>
          </p:nvSpPr>
          <p:spPr>
            <a:xfrm>
              <a:off x="772" y="1779"/>
              <a:ext cx="586" cy="220"/>
            </a:xfrm>
            <a:prstGeom prst="rect">
              <a:avLst/>
            </a:prstGeom>
            <a:solidFill>
              <a:srgbClr val="FFA4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NECESITA MEJORAR </a:t>
              </a:r>
              <a:endParaRPr b="0" i="0" sz="1400" u="none" cap="none" strike="noStrike">
                <a:solidFill>
                  <a:srgbClr val="000000"/>
                </a:solidFill>
                <a:latin typeface="Arial"/>
                <a:ea typeface="Arial"/>
                <a:cs typeface="Arial"/>
                <a:sym typeface="Arial"/>
              </a:endParaRPr>
            </a:p>
          </p:txBody>
        </p:sp>
        <p:sp>
          <p:nvSpPr>
            <p:cNvPr id="161" name="Google Shape;161;p8"/>
            <p:cNvSpPr txBox="1"/>
            <p:nvPr/>
          </p:nvSpPr>
          <p:spPr>
            <a:xfrm>
              <a:off x="1359" y="1779"/>
              <a:ext cx="490" cy="220"/>
            </a:xfrm>
            <a:prstGeom prst="rect">
              <a:avLst/>
            </a:prstGeom>
            <a:solidFill>
              <a:srgbClr val="FF4E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POBRE</a:t>
              </a:r>
              <a:endParaRPr b="0" i="0" sz="1400" u="none" cap="none" strike="noStrike">
                <a:solidFill>
                  <a:srgbClr val="000000"/>
                </a:solidFill>
                <a:latin typeface="Arial"/>
                <a:ea typeface="Arial"/>
                <a:cs typeface="Arial"/>
                <a:sym typeface="Arial"/>
              </a:endParaRPr>
            </a:p>
          </p:txBody>
        </p:sp>
        <p:cxnSp>
          <p:nvCxnSpPr>
            <p:cNvPr id="162" name="Google Shape;162;p8"/>
            <p:cNvCxnSpPr/>
            <p:nvPr/>
          </p:nvCxnSpPr>
          <p:spPr>
            <a:xfrm rot="5400000">
              <a:off x="672" y="2076"/>
              <a:ext cx="194" cy="0"/>
            </a:xfrm>
            <a:prstGeom prst="bentConnector2">
              <a:avLst/>
            </a:prstGeom>
            <a:noFill/>
            <a:ln cap="flat" cmpd="sng" w="9525">
              <a:solidFill>
                <a:srgbClr val="595959"/>
              </a:solidFill>
              <a:prstDash val="solid"/>
              <a:round/>
              <a:headEnd len="med" w="med" type="oval"/>
              <a:tailEnd len="sm" w="sm" type="none"/>
            </a:ln>
          </p:spPr>
        </p:cxnSp>
        <p:cxnSp>
          <p:nvCxnSpPr>
            <p:cNvPr id="163" name="Google Shape;163;p8"/>
            <p:cNvCxnSpPr/>
            <p:nvPr/>
          </p:nvCxnSpPr>
          <p:spPr>
            <a:xfrm rot="5400000">
              <a:off x="1265" y="2076"/>
              <a:ext cx="194" cy="0"/>
            </a:xfrm>
            <a:prstGeom prst="bentConnector2">
              <a:avLst/>
            </a:prstGeom>
            <a:noFill/>
            <a:ln cap="flat" cmpd="sng" w="9525">
              <a:solidFill>
                <a:srgbClr val="595959"/>
              </a:solidFill>
              <a:prstDash val="solid"/>
              <a:round/>
              <a:headEnd len="med" w="med" type="oval"/>
              <a:tailEnd len="sm" w="sm" type="none"/>
            </a:ln>
          </p:spPr>
        </p:cxnSp>
        <p:sp>
          <p:nvSpPr>
            <p:cNvPr id="164" name="Google Shape;164;p8"/>
            <p:cNvSpPr txBox="1"/>
            <p:nvPr/>
          </p:nvSpPr>
          <p:spPr>
            <a:xfrm>
              <a:off x="1148" y="2207"/>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4.0 sec</a:t>
              </a:r>
              <a:endParaRPr b="0" i="0" sz="1400" u="none" cap="none" strike="noStrike">
                <a:solidFill>
                  <a:srgbClr val="000000"/>
                </a:solidFill>
                <a:latin typeface="Arial"/>
                <a:ea typeface="Arial"/>
                <a:cs typeface="Arial"/>
                <a:sym typeface="Arial"/>
              </a:endParaRPr>
            </a:p>
          </p:txBody>
        </p:sp>
        <p:sp>
          <p:nvSpPr>
            <p:cNvPr id="165" name="Google Shape;165;p8"/>
            <p:cNvSpPr txBox="1"/>
            <p:nvPr/>
          </p:nvSpPr>
          <p:spPr>
            <a:xfrm>
              <a:off x="555" y="2205"/>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2.5 sec</a:t>
              </a:r>
              <a:endParaRPr b="0" i="0" sz="1400" u="none" cap="none" strike="noStrike">
                <a:solidFill>
                  <a:srgbClr val="000000"/>
                </a:solidFill>
                <a:latin typeface="Arial"/>
                <a:ea typeface="Arial"/>
                <a:cs typeface="Arial"/>
                <a:sym typeface="Arial"/>
              </a:endParaRPr>
            </a:p>
          </p:txBody>
        </p:sp>
      </p:grpSp>
      <p:grpSp>
        <p:nvGrpSpPr>
          <p:cNvPr id="166" name="Google Shape;166;p8"/>
          <p:cNvGrpSpPr/>
          <p:nvPr/>
        </p:nvGrpSpPr>
        <p:grpSpPr>
          <a:xfrm>
            <a:off x="3341687" y="1565275"/>
            <a:ext cx="2489200" cy="2173287"/>
            <a:chOff x="2105" y="986"/>
            <a:chExt cx="1568" cy="1369"/>
          </a:xfrm>
        </p:grpSpPr>
        <p:sp>
          <p:nvSpPr>
            <p:cNvPr id="167" name="Google Shape;167;p8"/>
            <p:cNvSpPr txBox="1"/>
            <p:nvPr/>
          </p:nvSpPr>
          <p:spPr>
            <a:xfrm>
              <a:off x="2153" y="986"/>
              <a:ext cx="1472" cy="71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2000"/>
                <a:buFont typeface="Arial"/>
                <a:buNone/>
              </a:pPr>
              <a:r>
                <a:rPr b="0" i="1" lang="en-US" sz="2000" u="none" cap="none" strike="noStrike">
                  <a:solidFill>
                    <a:srgbClr val="999999"/>
                  </a:solidFill>
                  <a:latin typeface="Arial"/>
                  <a:ea typeface="Arial"/>
                  <a:cs typeface="Arial"/>
                  <a:sym typeface="Arial"/>
                </a:rPr>
                <a:t>(Interactivity/</a:t>
              </a:r>
              <a:br>
                <a:rPr b="0" i="1" lang="en-US" sz="2000" u="none" cap="none" strike="noStrike">
                  <a:solidFill>
                    <a:srgbClr val="999999"/>
                  </a:solidFill>
                  <a:latin typeface="Arial"/>
                  <a:ea typeface="Arial"/>
                  <a:cs typeface="Arial"/>
                  <a:sym typeface="Arial"/>
                </a:rPr>
              </a:br>
              <a:r>
                <a:rPr b="0" i="1" lang="en-US" sz="2000" u="none" cap="none" strike="noStrike">
                  <a:solidFill>
                    <a:srgbClr val="999999"/>
                  </a:solidFill>
                  <a:latin typeface="Arial"/>
                  <a:ea typeface="Arial"/>
                  <a:cs typeface="Arial"/>
                  <a:sym typeface="Arial"/>
                </a:rPr>
                <a:t>Interactividad)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185FF"/>
                </a:buClr>
                <a:buSzPts val="2000"/>
                <a:buFont typeface="Arial"/>
                <a:buNone/>
              </a:pPr>
              <a:r>
                <a:rPr b="1" i="0" lang="en-US" sz="2000" u="none" cap="none" strike="noStrike">
                  <a:solidFill>
                    <a:srgbClr val="3185FF"/>
                  </a:solidFill>
                  <a:latin typeface="Arial"/>
                  <a:ea typeface="Arial"/>
                  <a:cs typeface="Arial"/>
                  <a:sym typeface="Arial"/>
                </a:rPr>
                <a:t>FID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8595B"/>
                </a:buClr>
                <a:buSzPts val="2000"/>
                <a:buFont typeface="Arial"/>
                <a:buNone/>
              </a:pPr>
              <a:r>
                <a:rPr b="0" i="0" lang="en-US" sz="2000" u="none" cap="none" strike="noStrike">
                  <a:solidFill>
                    <a:srgbClr val="58595B"/>
                  </a:solidFill>
                  <a:latin typeface="Arial"/>
                  <a:ea typeface="Arial"/>
                  <a:cs typeface="Arial"/>
                  <a:sym typeface="Arial"/>
                </a:rPr>
                <a:t>First Input Delay</a:t>
              </a:r>
              <a:endParaRPr b="0" i="0" sz="1400" u="none" cap="none" strike="noStrike">
                <a:solidFill>
                  <a:srgbClr val="000000"/>
                </a:solidFill>
                <a:latin typeface="Arial"/>
                <a:ea typeface="Arial"/>
                <a:cs typeface="Arial"/>
                <a:sym typeface="Arial"/>
              </a:endParaRPr>
            </a:p>
          </p:txBody>
        </p:sp>
        <p:sp>
          <p:nvSpPr>
            <p:cNvPr id="168" name="Google Shape;168;p8"/>
            <p:cNvSpPr txBox="1"/>
            <p:nvPr/>
          </p:nvSpPr>
          <p:spPr>
            <a:xfrm>
              <a:off x="2105" y="1791"/>
              <a:ext cx="490" cy="220"/>
            </a:xfrm>
            <a:prstGeom prst="rect">
              <a:avLst/>
            </a:prstGeom>
            <a:solidFill>
              <a:srgbClr val="0CCE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BUENO</a:t>
              </a:r>
              <a:endParaRPr b="0" i="0" sz="1400" u="none" cap="none" strike="noStrike">
                <a:solidFill>
                  <a:srgbClr val="000000"/>
                </a:solidFill>
                <a:latin typeface="Arial"/>
                <a:ea typeface="Arial"/>
                <a:cs typeface="Arial"/>
                <a:sym typeface="Arial"/>
              </a:endParaRPr>
            </a:p>
          </p:txBody>
        </p:sp>
        <p:sp>
          <p:nvSpPr>
            <p:cNvPr id="169" name="Google Shape;169;p8"/>
            <p:cNvSpPr txBox="1"/>
            <p:nvPr/>
          </p:nvSpPr>
          <p:spPr>
            <a:xfrm>
              <a:off x="2596" y="1791"/>
              <a:ext cx="586" cy="220"/>
            </a:xfrm>
            <a:prstGeom prst="rect">
              <a:avLst/>
            </a:prstGeom>
            <a:solidFill>
              <a:srgbClr val="FFA4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NECESITA MEJORAR </a:t>
              </a:r>
              <a:endParaRPr b="0" i="0" sz="1400" u="none" cap="none" strike="noStrike">
                <a:solidFill>
                  <a:srgbClr val="000000"/>
                </a:solidFill>
                <a:latin typeface="Arial"/>
                <a:ea typeface="Arial"/>
                <a:cs typeface="Arial"/>
                <a:sym typeface="Arial"/>
              </a:endParaRPr>
            </a:p>
          </p:txBody>
        </p:sp>
        <p:sp>
          <p:nvSpPr>
            <p:cNvPr id="170" name="Google Shape;170;p8"/>
            <p:cNvSpPr txBox="1"/>
            <p:nvPr/>
          </p:nvSpPr>
          <p:spPr>
            <a:xfrm>
              <a:off x="3183" y="1791"/>
              <a:ext cx="490" cy="220"/>
            </a:xfrm>
            <a:prstGeom prst="rect">
              <a:avLst/>
            </a:prstGeom>
            <a:solidFill>
              <a:srgbClr val="FF4E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POBRE</a:t>
              </a:r>
              <a:endParaRPr b="0" i="0" sz="1400" u="none" cap="none" strike="noStrike">
                <a:solidFill>
                  <a:srgbClr val="000000"/>
                </a:solidFill>
                <a:latin typeface="Arial"/>
                <a:ea typeface="Arial"/>
                <a:cs typeface="Arial"/>
                <a:sym typeface="Arial"/>
              </a:endParaRPr>
            </a:p>
          </p:txBody>
        </p:sp>
        <p:cxnSp>
          <p:nvCxnSpPr>
            <p:cNvPr id="171" name="Google Shape;171;p8"/>
            <p:cNvCxnSpPr/>
            <p:nvPr/>
          </p:nvCxnSpPr>
          <p:spPr>
            <a:xfrm rot="5400000">
              <a:off x="2496" y="2088"/>
              <a:ext cx="194" cy="0"/>
            </a:xfrm>
            <a:prstGeom prst="bentConnector2">
              <a:avLst/>
            </a:prstGeom>
            <a:noFill/>
            <a:ln cap="flat" cmpd="sng" w="9525">
              <a:solidFill>
                <a:srgbClr val="595959"/>
              </a:solidFill>
              <a:prstDash val="solid"/>
              <a:round/>
              <a:headEnd len="med" w="med" type="oval"/>
              <a:tailEnd len="sm" w="sm" type="none"/>
            </a:ln>
          </p:spPr>
        </p:cxnSp>
        <p:cxnSp>
          <p:nvCxnSpPr>
            <p:cNvPr id="172" name="Google Shape;172;p8"/>
            <p:cNvCxnSpPr/>
            <p:nvPr/>
          </p:nvCxnSpPr>
          <p:spPr>
            <a:xfrm rot="5400000">
              <a:off x="3089" y="2088"/>
              <a:ext cx="194" cy="0"/>
            </a:xfrm>
            <a:prstGeom prst="bentConnector2">
              <a:avLst/>
            </a:prstGeom>
            <a:noFill/>
            <a:ln cap="flat" cmpd="sng" w="9525">
              <a:solidFill>
                <a:srgbClr val="595959"/>
              </a:solidFill>
              <a:prstDash val="solid"/>
              <a:round/>
              <a:headEnd len="med" w="med" type="oval"/>
              <a:tailEnd len="sm" w="sm" type="none"/>
            </a:ln>
          </p:spPr>
        </p:cxnSp>
        <p:sp>
          <p:nvSpPr>
            <p:cNvPr id="173" name="Google Shape;173;p8"/>
            <p:cNvSpPr txBox="1"/>
            <p:nvPr/>
          </p:nvSpPr>
          <p:spPr>
            <a:xfrm>
              <a:off x="2379" y="2217"/>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100 ms</a:t>
              </a:r>
              <a:endParaRPr b="0" i="0" sz="1400" u="none" cap="none" strike="noStrike">
                <a:solidFill>
                  <a:srgbClr val="000000"/>
                </a:solidFill>
                <a:latin typeface="Arial"/>
                <a:ea typeface="Arial"/>
                <a:cs typeface="Arial"/>
                <a:sym typeface="Arial"/>
              </a:endParaRPr>
            </a:p>
          </p:txBody>
        </p:sp>
        <p:sp>
          <p:nvSpPr>
            <p:cNvPr id="174" name="Google Shape;174;p8"/>
            <p:cNvSpPr txBox="1"/>
            <p:nvPr/>
          </p:nvSpPr>
          <p:spPr>
            <a:xfrm>
              <a:off x="2972" y="2219"/>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300 ms</a:t>
              </a:r>
              <a:endParaRPr b="0" i="0" sz="1400" u="none" cap="none" strike="noStrike">
                <a:solidFill>
                  <a:srgbClr val="000000"/>
                </a:solidFill>
                <a:latin typeface="Arial"/>
                <a:ea typeface="Arial"/>
                <a:cs typeface="Arial"/>
                <a:sym typeface="Arial"/>
              </a:endParaRPr>
            </a:p>
          </p:txBody>
        </p:sp>
      </p:grpSp>
      <p:grpSp>
        <p:nvGrpSpPr>
          <p:cNvPr id="175" name="Google Shape;175;p8"/>
          <p:cNvGrpSpPr/>
          <p:nvPr/>
        </p:nvGrpSpPr>
        <p:grpSpPr>
          <a:xfrm>
            <a:off x="6208712" y="1565275"/>
            <a:ext cx="2489200" cy="2187575"/>
            <a:chOff x="3911" y="986"/>
            <a:chExt cx="1568" cy="1378"/>
          </a:xfrm>
        </p:grpSpPr>
        <p:sp>
          <p:nvSpPr>
            <p:cNvPr id="176" name="Google Shape;176;p8"/>
            <p:cNvSpPr txBox="1"/>
            <p:nvPr/>
          </p:nvSpPr>
          <p:spPr>
            <a:xfrm>
              <a:off x="3959" y="986"/>
              <a:ext cx="1472" cy="71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2000"/>
                <a:buFont typeface="Arial"/>
                <a:buNone/>
              </a:pPr>
              <a:r>
                <a:rPr b="0" i="1" lang="en-US" sz="2000" u="none" cap="none" strike="noStrike">
                  <a:solidFill>
                    <a:srgbClr val="999999"/>
                  </a:solidFill>
                  <a:latin typeface="Arial"/>
                  <a:ea typeface="Arial"/>
                  <a:cs typeface="Arial"/>
                  <a:sym typeface="Arial"/>
                </a:rPr>
                <a:t>(Visual Stability/</a:t>
              </a:r>
              <a:br>
                <a:rPr b="0" i="1" lang="en-US" sz="2000" u="none" cap="none" strike="noStrike">
                  <a:solidFill>
                    <a:srgbClr val="999999"/>
                  </a:solidFill>
                  <a:latin typeface="Arial"/>
                  <a:ea typeface="Arial"/>
                  <a:cs typeface="Arial"/>
                  <a:sym typeface="Arial"/>
                </a:rPr>
              </a:br>
              <a:r>
                <a:rPr b="0" i="1" lang="en-US" sz="2000" u="none" cap="none" strike="noStrike">
                  <a:solidFill>
                    <a:srgbClr val="999999"/>
                  </a:solidFill>
                  <a:latin typeface="Arial"/>
                  <a:ea typeface="Arial"/>
                  <a:cs typeface="Arial"/>
                  <a:sym typeface="Arial"/>
                </a:rPr>
                <a:t>Estabilidad Visual)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185FF"/>
                </a:buClr>
                <a:buSzPts val="2000"/>
                <a:buFont typeface="Arial"/>
                <a:buNone/>
              </a:pPr>
              <a:r>
                <a:rPr b="1" i="0" lang="en-US" sz="2000" u="none" cap="none" strike="noStrike">
                  <a:solidFill>
                    <a:srgbClr val="3185FF"/>
                  </a:solidFill>
                  <a:latin typeface="Arial"/>
                  <a:ea typeface="Arial"/>
                  <a:cs typeface="Arial"/>
                  <a:sym typeface="Arial"/>
                </a:rPr>
                <a:t>CLS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8595B"/>
                </a:buClr>
                <a:buSzPts val="2000"/>
                <a:buFont typeface="Arial"/>
                <a:buNone/>
              </a:pPr>
              <a:r>
                <a:rPr b="0" i="0" lang="en-US" sz="2000" u="none" cap="none" strike="noStrike">
                  <a:solidFill>
                    <a:srgbClr val="58595B"/>
                  </a:solidFill>
                  <a:latin typeface="Arial"/>
                  <a:ea typeface="Arial"/>
                  <a:cs typeface="Arial"/>
                  <a:sym typeface="Arial"/>
                </a:rPr>
                <a:t>Cumulative Layout Shift</a:t>
              </a:r>
              <a:br>
                <a:rPr b="0" i="0" lang="en-US" sz="2000" u="none" cap="none" strike="noStrike">
                  <a:solidFill>
                    <a:srgbClr val="58595B"/>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77" name="Google Shape;177;p8"/>
            <p:cNvSpPr txBox="1"/>
            <p:nvPr/>
          </p:nvSpPr>
          <p:spPr>
            <a:xfrm>
              <a:off x="3911" y="1800"/>
              <a:ext cx="490" cy="220"/>
            </a:xfrm>
            <a:prstGeom prst="rect">
              <a:avLst/>
            </a:prstGeom>
            <a:solidFill>
              <a:srgbClr val="0CCE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BUENO</a:t>
              </a:r>
              <a:endParaRPr b="0" i="0" sz="1400" u="none" cap="none" strike="noStrike">
                <a:solidFill>
                  <a:srgbClr val="000000"/>
                </a:solidFill>
                <a:latin typeface="Arial"/>
                <a:ea typeface="Arial"/>
                <a:cs typeface="Arial"/>
                <a:sym typeface="Arial"/>
              </a:endParaRPr>
            </a:p>
          </p:txBody>
        </p:sp>
        <p:sp>
          <p:nvSpPr>
            <p:cNvPr id="178" name="Google Shape;178;p8"/>
            <p:cNvSpPr txBox="1"/>
            <p:nvPr/>
          </p:nvSpPr>
          <p:spPr>
            <a:xfrm>
              <a:off x="4402" y="1800"/>
              <a:ext cx="586" cy="220"/>
            </a:xfrm>
            <a:prstGeom prst="rect">
              <a:avLst/>
            </a:prstGeom>
            <a:solidFill>
              <a:srgbClr val="FFA4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NECESITA MEJORAR </a:t>
              </a:r>
              <a:endParaRPr b="0" i="0" sz="1400" u="none" cap="none" strike="noStrike">
                <a:solidFill>
                  <a:srgbClr val="000000"/>
                </a:solidFill>
                <a:latin typeface="Arial"/>
                <a:ea typeface="Arial"/>
                <a:cs typeface="Arial"/>
                <a:sym typeface="Arial"/>
              </a:endParaRPr>
            </a:p>
          </p:txBody>
        </p:sp>
        <p:sp>
          <p:nvSpPr>
            <p:cNvPr id="179" name="Google Shape;179;p8"/>
            <p:cNvSpPr txBox="1"/>
            <p:nvPr/>
          </p:nvSpPr>
          <p:spPr>
            <a:xfrm>
              <a:off x="4989" y="1800"/>
              <a:ext cx="490" cy="220"/>
            </a:xfrm>
            <a:prstGeom prst="rect">
              <a:avLst/>
            </a:prstGeom>
            <a:solidFill>
              <a:srgbClr val="FF4E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POBRE</a:t>
              </a:r>
              <a:endParaRPr b="0" i="0" sz="1400" u="none" cap="none" strike="noStrike">
                <a:solidFill>
                  <a:srgbClr val="000000"/>
                </a:solidFill>
                <a:latin typeface="Arial"/>
                <a:ea typeface="Arial"/>
                <a:cs typeface="Arial"/>
                <a:sym typeface="Arial"/>
              </a:endParaRPr>
            </a:p>
          </p:txBody>
        </p:sp>
        <p:cxnSp>
          <p:nvCxnSpPr>
            <p:cNvPr id="180" name="Google Shape;180;p8"/>
            <p:cNvCxnSpPr/>
            <p:nvPr/>
          </p:nvCxnSpPr>
          <p:spPr>
            <a:xfrm rot="5400000">
              <a:off x="4301" y="2096"/>
              <a:ext cx="194" cy="0"/>
            </a:xfrm>
            <a:prstGeom prst="bentConnector2">
              <a:avLst/>
            </a:prstGeom>
            <a:noFill/>
            <a:ln cap="flat" cmpd="sng" w="9525">
              <a:solidFill>
                <a:srgbClr val="595959"/>
              </a:solidFill>
              <a:prstDash val="solid"/>
              <a:round/>
              <a:headEnd len="med" w="med" type="oval"/>
              <a:tailEnd len="sm" w="sm" type="none"/>
            </a:ln>
          </p:spPr>
        </p:cxnSp>
        <p:cxnSp>
          <p:nvCxnSpPr>
            <p:cNvPr id="181" name="Google Shape;181;p8"/>
            <p:cNvCxnSpPr/>
            <p:nvPr/>
          </p:nvCxnSpPr>
          <p:spPr>
            <a:xfrm rot="5400000">
              <a:off x="4895" y="2097"/>
              <a:ext cx="194" cy="0"/>
            </a:xfrm>
            <a:prstGeom prst="bentConnector2">
              <a:avLst/>
            </a:prstGeom>
            <a:noFill/>
            <a:ln cap="flat" cmpd="sng" w="9525">
              <a:solidFill>
                <a:srgbClr val="595959"/>
              </a:solidFill>
              <a:prstDash val="solid"/>
              <a:round/>
              <a:headEnd len="med" w="med" type="oval"/>
              <a:tailEnd len="sm" w="sm" type="none"/>
            </a:ln>
          </p:spPr>
        </p:cxnSp>
        <p:sp>
          <p:nvSpPr>
            <p:cNvPr id="182" name="Google Shape;182;p8"/>
            <p:cNvSpPr txBox="1"/>
            <p:nvPr/>
          </p:nvSpPr>
          <p:spPr>
            <a:xfrm>
              <a:off x="4184" y="2226"/>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183" name="Google Shape;183;p8"/>
            <p:cNvSpPr txBox="1"/>
            <p:nvPr/>
          </p:nvSpPr>
          <p:spPr>
            <a:xfrm>
              <a:off x="4777" y="2228"/>
              <a:ext cx="427" cy="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0.25</a:t>
              </a:r>
              <a:endParaRPr b="0" i="0" sz="1400" u="none" cap="none" strike="noStrike">
                <a:solidFill>
                  <a:srgbClr val="000000"/>
                </a:solidFill>
                <a:latin typeface="Arial"/>
                <a:ea typeface="Arial"/>
                <a:cs typeface="Arial"/>
                <a:sym typeface="Arial"/>
              </a:endParaRPr>
            </a:p>
          </p:txBody>
        </p:sp>
      </p:grpSp>
      <p:sp>
        <p:nvSpPr>
          <p:cNvPr id="184" name="Google Shape;184;p8"/>
          <p:cNvSpPr txBox="1"/>
          <p:nvPr>
            <p:ph idx="1" type="body"/>
          </p:nvPr>
        </p:nvSpPr>
        <p:spPr>
          <a:xfrm>
            <a:off x="503237" y="3816350"/>
            <a:ext cx="2343150" cy="1046162"/>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58595B"/>
              </a:buClr>
              <a:buSzPts val="2200"/>
              <a:buFont typeface="Arial"/>
              <a:buNone/>
            </a:pPr>
            <a:r>
              <a:rPr b="0" i="0" lang="en-US" sz="2200" u="none" cap="none" strike="noStrike">
                <a:solidFill>
                  <a:srgbClr val="58595B"/>
                </a:solidFill>
                <a:latin typeface="Arial"/>
                <a:ea typeface="Arial"/>
                <a:cs typeface="Arial"/>
                <a:sym typeface="Arial"/>
              </a:rPr>
              <a:t>Pintura con contenido más grande</a:t>
            </a:r>
            <a:endParaRPr/>
          </a:p>
        </p:txBody>
      </p:sp>
      <p:sp>
        <p:nvSpPr>
          <p:cNvPr id="185" name="Google Shape;185;p8"/>
          <p:cNvSpPr txBox="1"/>
          <p:nvPr/>
        </p:nvSpPr>
        <p:spPr>
          <a:xfrm>
            <a:off x="3487737" y="3816350"/>
            <a:ext cx="2343150" cy="771525"/>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58595B"/>
              </a:buClr>
              <a:buSzPts val="2200"/>
              <a:buFont typeface="Arial"/>
              <a:buNone/>
            </a:pPr>
            <a:r>
              <a:rPr b="0" i="0" lang="en-US" sz="2200" u="none" cap="none" strike="noStrike">
                <a:solidFill>
                  <a:srgbClr val="58595B"/>
                </a:solidFill>
                <a:latin typeface="Arial"/>
                <a:ea typeface="Arial"/>
                <a:cs typeface="Arial"/>
                <a:sym typeface="Arial"/>
              </a:rPr>
              <a:t>Retraso de la primera entrada </a:t>
            </a:r>
            <a:endParaRPr b="0" i="0" sz="1400" u="none" cap="none" strike="noStrike">
              <a:solidFill>
                <a:srgbClr val="000000"/>
              </a:solidFill>
              <a:latin typeface="Arial"/>
              <a:ea typeface="Arial"/>
              <a:cs typeface="Arial"/>
              <a:sym typeface="Arial"/>
            </a:endParaRPr>
          </a:p>
        </p:txBody>
      </p:sp>
      <p:sp>
        <p:nvSpPr>
          <p:cNvPr id="186" name="Google Shape;186;p8"/>
          <p:cNvSpPr txBox="1"/>
          <p:nvPr/>
        </p:nvSpPr>
        <p:spPr>
          <a:xfrm>
            <a:off x="6296025" y="3816350"/>
            <a:ext cx="2343150" cy="771525"/>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58595B"/>
              </a:buClr>
              <a:buSzPts val="2200"/>
              <a:buFont typeface="Arial"/>
              <a:buNone/>
            </a:pPr>
            <a:r>
              <a:rPr b="0" i="0" lang="en-US" sz="2200" u="none" cap="none" strike="noStrike">
                <a:solidFill>
                  <a:srgbClr val="58595B"/>
                </a:solidFill>
                <a:latin typeface="Arial"/>
                <a:ea typeface="Arial"/>
                <a:cs typeface="Arial"/>
                <a:sym typeface="Arial"/>
              </a:rPr>
              <a:t>Cambio de diseño acumulativo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90" name="Shape 190"/>
        <p:cNvGrpSpPr/>
        <p:nvPr/>
      </p:nvGrpSpPr>
      <p:grpSpPr>
        <a:xfrm>
          <a:off x="0" y="0"/>
          <a:ext cx="0" cy="0"/>
          <a:chOff x="0" y="0"/>
          <a:chExt cx="0" cy="0"/>
        </a:xfrm>
      </p:grpSpPr>
      <p:pic>
        <p:nvPicPr>
          <p:cNvPr id="191" name="Google Shape;191;p9"/>
          <p:cNvPicPr preferRelativeResize="0"/>
          <p:nvPr/>
        </p:nvPicPr>
        <p:blipFill rotWithShape="1">
          <a:blip r:embed="rId3">
            <a:alphaModFix/>
          </a:blip>
          <a:srcRect b="16253" l="0" r="0" t="19032"/>
          <a:stretch/>
        </p:blipFill>
        <p:spPr>
          <a:xfrm>
            <a:off x="114300" y="768350"/>
            <a:ext cx="8953500" cy="36210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124"/>
        </a:solidFill>
      </p:bgPr>
    </p:bg>
    <p:spTree>
      <p:nvGrpSpPr>
        <p:cNvPr id="195" name="Shape 195"/>
        <p:cNvGrpSpPr/>
        <p:nvPr/>
      </p:nvGrpSpPr>
      <p:grpSpPr>
        <a:xfrm>
          <a:off x="0" y="0"/>
          <a:ext cx="0" cy="0"/>
          <a:chOff x="0" y="0"/>
          <a:chExt cx="0" cy="0"/>
        </a:xfrm>
      </p:grpSpPr>
      <p:sp>
        <p:nvSpPr>
          <p:cNvPr id="196" name="Google Shape;196;p10"/>
          <p:cNvSpPr txBox="1"/>
          <p:nvPr/>
        </p:nvSpPr>
        <p:spPr>
          <a:xfrm>
            <a:off x="630237" y="688975"/>
            <a:ext cx="8178800" cy="3763962"/>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&lt;</a:t>
            </a:r>
            <a:r>
              <a:rPr b="1" i="0" lang="en-US" sz="2300" u="none" cap="none" strike="noStrike">
                <a:solidFill>
                  <a:srgbClr val="000000"/>
                </a:solidFill>
                <a:latin typeface="Roboto Mono"/>
                <a:ea typeface="Roboto Mono"/>
                <a:cs typeface="Roboto Mono"/>
                <a:sym typeface="Roboto Mono"/>
              </a:rPr>
              <a:t>amp-youtube</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    layout="responsive"</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    width="480"</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    height="270"</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    data-videoid="lBTB7yLsBY"&gt;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300"/>
              <a:buFont typeface="Roboto Mono"/>
              <a:buNone/>
            </a:pPr>
            <a:r>
              <a:rPr b="0" i="0" lang="en-US" sz="2300" u="none" cap="none" strike="noStrike">
                <a:solidFill>
                  <a:srgbClr val="000000"/>
                </a:solidFill>
                <a:latin typeface="Roboto Mono"/>
                <a:ea typeface="Roboto Mono"/>
                <a:cs typeface="Roboto Mono"/>
                <a:sym typeface="Roboto Mono"/>
              </a:rPr>
              <a:t>&lt;/amp-youtube&gt;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cp:coreProperties>
</file>

<file path=docProps/custom.xml><?xml version="1.0" encoding="utf-8"?>
<Properties xmlns="http://schemas.openxmlformats.org/officeDocument/2006/custom-properties" xmlns:vt="http://schemas.openxmlformats.org/officeDocument/2006/docPropsVTypes"/>
</file>